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3" r:id="rId3"/>
    <p:sldId id="264" r:id="rId4"/>
    <p:sldId id="265" r:id="rId5"/>
    <p:sldId id="257" r:id="rId6"/>
    <p:sldId id="258" r:id="rId7"/>
    <p:sldId id="259" r:id="rId8"/>
    <p:sldId id="260" r:id="rId9"/>
    <p:sldId id="261" r:id="rId10"/>
    <p:sldId id="262"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AD76F-175D-4355-BF5F-0F2387371D0F}" type="datetimeFigureOut">
              <a:rPr lang="nl-NL" smtClean="0"/>
              <a:t>25-8-2013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BDAD4-F764-4AB5-9BEC-F4BF4317AE0F}" type="slidenum">
              <a:rPr lang="nl-NL" smtClean="0"/>
              <a:t>‹nr.›</a:t>
            </a:fld>
            <a:endParaRPr lang="nl-NL"/>
          </a:p>
        </p:txBody>
      </p:sp>
    </p:spTree>
    <p:extLst>
      <p:ext uri="{BB962C8B-B14F-4D97-AF65-F5344CB8AC3E}">
        <p14:creationId xmlns:p14="http://schemas.microsoft.com/office/powerpoint/2010/main" val="361403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rijker mensen zijn</a:t>
            </a:r>
            <a:r>
              <a:rPr lang="nl-NL" baseline="0" dirty="0" smtClean="0"/>
              <a:t>, hoe duurder de producten die ze als noodzakelijk ervaren.</a:t>
            </a:r>
            <a:endParaRPr lang="nl-NL" dirty="0"/>
          </a:p>
        </p:txBody>
      </p:sp>
      <p:sp>
        <p:nvSpPr>
          <p:cNvPr id="4" name="Tijdelijke aanduiding voor dianummer 3"/>
          <p:cNvSpPr>
            <a:spLocks noGrp="1"/>
          </p:cNvSpPr>
          <p:nvPr>
            <p:ph type="sldNum" sz="quarter" idx="10"/>
          </p:nvPr>
        </p:nvSpPr>
        <p:spPr/>
        <p:txBody>
          <a:bodyPr/>
          <a:lstStyle/>
          <a:p>
            <a:fld id="{2B7BDAD4-F764-4AB5-9BEC-F4BF4317AE0F}" type="slidenum">
              <a:rPr lang="nl-NL" smtClean="0"/>
              <a:t>6</a:t>
            </a:fld>
            <a:endParaRPr lang="nl-NL"/>
          </a:p>
        </p:txBody>
      </p:sp>
    </p:spTree>
    <p:extLst>
      <p:ext uri="{BB962C8B-B14F-4D97-AF65-F5344CB8AC3E}">
        <p14:creationId xmlns:p14="http://schemas.microsoft.com/office/powerpoint/2010/main" val="141137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is de behoefte en wat is de consumptie</a:t>
            </a:r>
            <a:r>
              <a:rPr lang="nl-NL" baseline="0" dirty="0" smtClean="0"/>
              <a:t> in het voorbeeld?</a:t>
            </a:r>
            <a:endParaRPr lang="nl-NL" dirty="0"/>
          </a:p>
        </p:txBody>
      </p:sp>
      <p:sp>
        <p:nvSpPr>
          <p:cNvPr id="4" name="Tijdelijke aanduiding voor dianummer 3"/>
          <p:cNvSpPr>
            <a:spLocks noGrp="1"/>
          </p:cNvSpPr>
          <p:nvPr>
            <p:ph type="sldNum" sz="quarter" idx="10"/>
          </p:nvPr>
        </p:nvSpPr>
        <p:spPr/>
        <p:txBody>
          <a:bodyPr/>
          <a:lstStyle/>
          <a:p>
            <a:fld id="{2B7BDAD4-F764-4AB5-9BEC-F4BF4317AE0F}" type="slidenum">
              <a:rPr lang="nl-NL" smtClean="0"/>
              <a:t>7</a:t>
            </a:fld>
            <a:endParaRPr lang="nl-NL"/>
          </a:p>
        </p:txBody>
      </p:sp>
    </p:spTree>
    <p:extLst>
      <p:ext uri="{BB962C8B-B14F-4D97-AF65-F5344CB8AC3E}">
        <p14:creationId xmlns:p14="http://schemas.microsoft.com/office/powerpoint/2010/main" val="297631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Schaarste in tijd</a:t>
            </a:r>
            <a:r>
              <a:rPr lang="nl-NL" baseline="0" dirty="0" smtClean="0"/>
              <a:t> en middelen uitleggen.</a:t>
            </a:r>
            <a:endParaRPr lang="nl-NL" dirty="0"/>
          </a:p>
        </p:txBody>
      </p:sp>
      <p:sp>
        <p:nvSpPr>
          <p:cNvPr id="4" name="Tijdelijke aanduiding voor dianummer 3"/>
          <p:cNvSpPr>
            <a:spLocks noGrp="1"/>
          </p:cNvSpPr>
          <p:nvPr>
            <p:ph type="sldNum" sz="quarter" idx="10"/>
          </p:nvPr>
        </p:nvSpPr>
        <p:spPr/>
        <p:txBody>
          <a:bodyPr/>
          <a:lstStyle/>
          <a:p>
            <a:fld id="{2B7BDAD4-F764-4AB5-9BEC-F4BF4317AE0F}" type="slidenum">
              <a:rPr lang="nl-NL" smtClean="0"/>
              <a:t>8</a:t>
            </a:fld>
            <a:endParaRPr lang="nl-NL"/>
          </a:p>
        </p:txBody>
      </p:sp>
    </p:spTree>
    <p:extLst>
      <p:ext uri="{BB962C8B-B14F-4D97-AF65-F5344CB8AC3E}">
        <p14:creationId xmlns:p14="http://schemas.microsoft.com/office/powerpoint/2010/main" val="346464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Voorbeelden</a:t>
            </a:r>
            <a:r>
              <a:rPr lang="nl-NL" baseline="0" dirty="0" smtClean="0"/>
              <a:t> uit de klas laten komen.</a:t>
            </a:r>
            <a:endParaRPr lang="nl-NL" dirty="0"/>
          </a:p>
        </p:txBody>
      </p:sp>
      <p:sp>
        <p:nvSpPr>
          <p:cNvPr id="4" name="Tijdelijke aanduiding voor dianummer 3"/>
          <p:cNvSpPr>
            <a:spLocks noGrp="1"/>
          </p:cNvSpPr>
          <p:nvPr>
            <p:ph type="sldNum" sz="quarter" idx="10"/>
          </p:nvPr>
        </p:nvSpPr>
        <p:spPr/>
        <p:txBody>
          <a:bodyPr/>
          <a:lstStyle/>
          <a:p>
            <a:fld id="{2B7BDAD4-F764-4AB5-9BEC-F4BF4317AE0F}" type="slidenum">
              <a:rPr lang="nl-NL" smtClean="0"/>
              <a:t>9</a:t>
            </a:fld>
            <a:endParaRPr lang="nl-NL"/>
          </a:p>
        </p:txBody>
      </p:sp>
    </p:spTree>
    <p:extLst>
      <p:ext uri="{BB962C8B-B14F-4D97-AF65-F5344CB8AC3E}">
        <p14:creationId xmlns:p14="http://schemas.microsoft.com/office/powerpoint/2010/main" val="112492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Voorbeelden vragen van collectieve voorzieningen en uitleg geven over reden van</a:t>
            </a:r>
            <a:r>
              <a:rPr lang="nl-NL" baseline="0" dirty="0" smtClean="0"/>
              <a:t> betaling.</a:t>
            </a:r>
            <a:endParaRPr lang="nl-NL" dirty="0"/>
          </a:p>
        </p:txBody>
      </p:sp>
      <p:sp>
        <p:nvSpPr>
          <p:cNvPr id="4" name="Tijdelijke aanduiding voor dianummer 3"/>
          <p:cNvSpPr>
            <a:spLocks noGrp="1"/>
          </p:cNvSpPr>
          <p:nvPr>
            <p:ph type="sldNum" sz="quarter" idx="10"/>
          </p:nvPr>
        </p:nvSpPr>
        <p:spPr/>
        <p:txBody>
          <a:bodyPr/>
          <a:lstStyle/>
          <a:p>
            <a:fld id="{2B7BDAD4-F764-4AB5-9BEC-F4BF4317AE0F}" type="slidenum">
              <a:rPr lang="nl-NL" smtClean="0"/>
              <a:t>10</a:t>
            </a:fld>
            <a:endParaRPr lang="nl-NL"/>
          </a:p>
        </p:txBody>
      </p:sp>
    </p:spTree>
    <p:extLst>
      <p:ext uri="{BB962C8B-B14F-4D97-AF65-F5344CB8AC3E}">
        <p14:creationId xmlns:p14="http://schemas.microsoft.com/office/powerpoint/2010/main" val="889392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EB765E56-5E2B-4EBA-8836-6D05DDB47264}" type="datetimeFigureOut">
              <a:rPr lang="nl-NL" smtClean="0"/>
              <a:t>25-8-2013</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BDC79E66-4F4C-415D-A8C4-6478BEB66F43}"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DC79E66-4F4C-415D-A8C4-6478BEB66F4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DC79E66-4F4C-415D-A8C4-6478BEB66F4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DC79E66-4F4C-415D-A8C4-6478BEB66F43}" type="slidenum">
              <a:rPr lang="nl-NL" smtClean="0"/>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DC79E66-4F4C-415D-A8C4-6478BEB66F43}" type="slidenum">
              <a:rPr lang="nl-NL" smtClean="0"/>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BDC79E66-4F4C-415D-A8C4-6478BEB66F43}" type="slidenum">
              <a:rPr lang="nl-NL" smtClean="0"/>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p:txBody>
          <a:bodyPr/>
          <a:lstStyle>
            <a:extLst/>
          </a:lstStyle>
          <a:p>
            <a:fld id="{BDC79E66-4F4C-415D-A8C4-6478BEB66F43}"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BDC79E66-4F4C-415D-A8C4-6478BEB66F43}" type="slidenum">
              <a:rPr lang="nl-NL" smtClean="0"/>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EB765E56-5E2B-4EBA-8836-6D05DDB47264}" type="datetimeFigureOut">
              <a:rPr lang="nl-NL" smtClean="0"/>
              <a:t>25-8-2013</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BDC79E66-4F4C-415D-A8C4-6478BEB66F4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EB765E56-5E2B-4EBA-8836-6D05DDB47264}" type="datetimeFigureOut">
              <a:rPr lang="nl-NL" smtClean="0"/>
              <a:t>25-8-2013</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BDC79E66-4F4C-415D-A8C4-6478BEB66F43}"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EB765E56-5E2B-4EBA-8836-6D05DDB47264}" type="datetimeFigureOut">
              <a:rPr lang="nl-NL" smtClean="0"/>
              <a:t>25-8-2013</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BDC79E66-4F4C-415D-A8C4-6478BEB66F43}" type="slidenum">
              <a:rPr lang="nl-NL" smtClean="0"/>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765E56-5E2B-4EBA-8836-6D05DDB47264}" type="datetimeFigureOut">
              <a:rPr lang="nl-NL" smtClean="0"/>
              <a:t>25-8-2013</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C79E66-4F4C-415D-A8C4-6478BEB66F43}"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Eric%20van%20Sauers-%20Consumeren.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H1 wikken en wegen</a:t>
            </a:r>
            <a:endParaRPr lang="nl-NL" dirty="0"/>
          </a:p>
        </p:txBody>
      </p:sp>
      <p:sp>
        <p:nvSpPr>
          <p:cNvPr id="3" name="Ondertitel 2"/>
          <p:cNvSpPr>
            <a:spLocks noGrp="1"/>
          </p:cNvSpPr>
          <p:nvPr>
            <p:ph type="subTitle" idx="1"/>
          </p:nvPr>
        </p:nvSpPr>
        <p:spPr/>
        <p:txBody>
          <a:bodyPr/>
          <a:lstStyle/>
          <a:p>
            <a:r>
              <a:rPr lang="nl-NL" dirty="0" smtClean="0"/>
              <a:t>Paragraaf 1+2</a:t>
            </a:r>
            <a:endParaRPr lang="nl-NL" dirty="0"/>
          </a:p>
        </p:txBody>
      </p:sp>
    </p:spTree>
    <p:extLst>
      <p:ext uri="{BB962C8B-B14F-4D97-AF65-F5344CB8AC3E}">
        <p14:creationId xmlns:p14="http://schemas.microsoft.com/office/powerpoint/2010/main" val="2107053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Collectieve voorzieningen: voorziening die wordt betaald door de overheid.</a:t>
            </a:r>
          </a:p>
          <a:p>
            <a:pPr marL="0" indent="0">
              <a:buNone/>
            </a:pPr>
            <a:r>
              <a:rPr lang="nl-NL" dirty="0" smtClean="0"/>
              <a:t>MAAR, waarom betaalt de overheid dit?</a:t>
            </a:r>
            <a:endParaRPr lang="nl-NL" dirty="0"/>
          </a:p>
        </p:txBody>
      </p:sp>
      <p:sp>
        <p:nvSpPr>
          <p:cNvPr id="2" name="Titel 1"/>
          <p:cNvSpPr>
            <a:spLocks noGrp="1"/>
          </p:cNvSpPr>
          <p:nvPr>
            <p:ph type="title"/>
          </p:nvPr>
        </p:nvSpPr>
        <p:spPr/>
        <p:txBody>
          <a:bodyPr>
            <a:normAutofit fontScale="90000"/>
          </a:bodyPr>
          <a:lstStyle/>
          <a:p>
            <a:r>
              <a:rPr lang="nl-NL" dirty="0" smtClean="0"/>
              <a:t>Consumeren met en zonder geld</a:t>
            </a:r>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1703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367" y="4517132"/>
            <a:ext cx="3317354" cy="221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349447"/>
            <a:ext cx="3113825" cy="233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4868349"/>
            <a:ext cx="2902011" cy="19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107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ben ik?</a:t>
            </a:r>
            <a:endParaRPr lang="nl-NL" dirty="0"/>
          </a:p>
        </p:txBody>
      </p:sp>
      <p:sp>
        <p:nvSpPr>
          <p:cNvPr id="3" name="Tijdelijke aanduiding voor inhoud 2"/>
          <p:cNvSpPr>
            <a:spLocks noGrp="1"/>
          </p:cNvSpPr>
          <p:nvPr>
            <p:ph idx="1"/>
          </p:nvPr>
        </p:nvSpPr>
        <p:spPr/>
        <p:txBody>
          <a:bodyPr/>
          <a:lstStyle/>
          <a:p>
            <a:r>
              <a:rPr lang="nl-NL" dirty="0" smtClean="0"/>
              <a:t>Ik ben:</a:t>
            </a:r>
          </a:p>
          <a:p>
            <a:endParaRPr lang="nl-NL" dirty="0"/>
          </a:p>
          <a:p>
            <a:pPr marL="0" indent="0" algn="ctr">
              <a:buNone/>
            </a:pPr>
            <a:r>
              <a:rPr lang="nl-NL" dirty="0" smtClean="0"/>
              <a:t>Meneer Bongaerts</a:t>
            </a:r>
          </a:p>
          <a:p>
            <a:pPr marL="0" indent="0" algn="ctr">
              <a:buNone/>
            </a:pPr>
            <a:endParaRPr lang="nl-NL" dirty="0"/>
          </a:p>
          <a:p>
            <a:pPr marL="0" indent="0" algn="ctr">
              <a:buNone/>
            </a:pPr>
            <a:r>
              <a:rPr lang="nl-NL" dirty="0" smtClean="0"/>
              <a:t>“Voor dit jaar jullie </a:t>
            </a:r>
          </a:p>
          <a:p>
            <a:pPr marL="0" indent="0" algn="ctr">
              <a:buNone/>
            </a:pPr>
            <a:r>
              <a:rPr lang="nl-NL" dirty="0" smtClean="0"/>
              <a:t>economie leraar”</a:t>
            </a:r>
          </a:p>
          <a:p>
            <a:pPr marL="0" indent="0">
              <a:buNone/>
            </a:pPr>
            <a:endParaRPr lang="nl-NL" dirty="0"/>
          </a:p>
          <a:p>
            <a:pPr marL="0" indent="0">
              <a:buNone/>
            </a:pPr>
            <a:endParaRPr lang="nl-NL" dirty="0" smtClean="0"/>
          </a:p>
        </p:txBody>
      </p:sp>
    </p:spTree>
    <p:extLst>
      <p:ext uri="{BB962C8B-B14F-4D97-AF65-F5344CB8AC3E}">
        <p14:creationId xmlns:p14="http://schemas.microsoft.com/office/powerpoint/2010/main" val="197235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ben ik nog meer?</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1340768"/>
            <a:ext cx="3788239" cy="2841179"/>
          </a:xfrm>
        </p:spPr>
      </p:pic>
      <p:pic>
        <p:nvPicPr>
          <p:cNvPr id="2050" name="Picture 2" descr="http://honden.blogo.nl/files/2011/03/drums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150" y="1106625"/>
            <a:ext cx="3117726" cy="3117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RgFftQqipk3bdvOCE5DgDvd-znbAC7h7mW_aJ6Npc7Xn2QtSku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6288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941168"/>
            <a:ext cx="2363755" cy="1772816"/>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739" y="4316145"/>
            <a:ext cx="3295352" cy="2471514"/>
          </a:xfrm>
          <a:prstGeom prst="rect">
            <a:avLst/>
          </a:prstGeom>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1762" y="5572125"/>
            <a:ext cx="37814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3371876"/>
            <a:ext cx="2343909" cy="1757932"/>
          </a:xfrm>
          <a:prstGeom prst="rect">
            <a:avLst/>
          </a:prstGeom>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4074393"/>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s://encrypted-tbn3.gstatic.com/images?q=tbn:ANd9GcTcS3mrQEHNyK_NKVKYYvau9iOkTjWloouUPGlHVvOF0EyGYU764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901" y="4336332"/>
            <a:ext cx="2287286" cy="120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1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hebben we aan elkaar</a:t>
            </a:r>
            <a:endParaRPr lang="nl-NL" dirty="0"/>
          </a:p>
        </p:txBody>
      </p:sp>
      <p:sp>
        <p:nvSpPr>
          <p:cNvPr id="3" name="Tijdelijke aanduiding voor inhoud 2"/>
          <p:cNvSpPr>
            <a:spLocks noGrp="1"/>
          </p:cNvSpPr>
          <p:nvPr>
            <p:ph idx="1"/>
          </p:nvPr>
        </p:nvSpPr>
        <p:spPr/>
        <p:txBody>
          <a:bodyPr/>
          <a:lstStyle/>
          <a:p>
            <a:r>
              <a:rPr lang="nl-NL" dirty="0" smtClean="0"/>
              <a:t>Wat vind ik belangrijk tijdens mijn lessen:</a:t>
            </a:r>
          </a:p>
          <a:p>
            <a:endParaRPr lang="nl-NL" dirty="0"/>
          </a:p>
          <a:p>
            <a:r>
              <a:rPr lang="nl-NL" dirty="0" smtClean="0"/>
              <a:t>RESPECT voor elkaar!</a:t>
            </a:r>
          </a:p>
          <a:p>
            <a:r>
              <a:rPr lang="nl-NL" dirty="0" smtClean="0"/>
              <a:t>Vertrouwen</a:t>
            </a:r>
          </a:p>
          <a:p>
            <a:r>
              <a:rPr lang="nl-NL" dirty="0" smtClean="0"/>
              <a:t>Hulp</a:t>
            </a:r>
          </a:p>
          <a:p>
            <a:r>
              <a:rPr lang="nl-NL" dirty="0" smtClean="0"/>
              <a:t>Humor</a:t>
            </a:r>
          </a:p>
          <a:p>
            <a:r>
              <a:rPr lang="nl-NL" dirty="0" smtClean="0"/>
              <a:t>Goede </a:t>
            </a:r>
            <a:r>
              <a:rPr lang="nl-NL" dirty="0" smtClean="0"/>
              <a:t>leeromgeving</a:t>
            </a:r>
          </a:p>
          <a:p>
            <a:r>
              <a:rPr lang="nl-NL" dirty="0" smtClean="0"/>
              <a:t>SAMENWERKING!</a:t>
            </a:r>
            <a:endParaRPr lang="nl-NL" dirty="0"/>
          </a:p>
        </p:txBody>
      </p:sp>
    </p:spTree>
    <p:extLst>
      <p:ext uri="{BB962C8B-B14F-4D97-AF65-F5344CB8AC3E}">
        <p14:creationId xmlns:p14="http://schemas.microsoft.com/office/powerpoint/2010/main" val="214921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Behoefte: Als je iets graag wilt hebben.</a:t>
            </a:r>
          </a:p>
          <a:p>
            <a:pPr marL="0" indent="0">
              <a:buNone/>
            </a:pPr>
            <a:endParaRPr lang="nl-NL" dirty="0"/>
          </a:p>
          <a:p>
            <a:pPr marL="0" indent="0">
              <a:buNone/>
            </a:pPr>
            <a:endParaRPr lang="nl-NL" dirty="0"/>
          </a:p>
        </p:txBody>
      </p:sp>
      <p:sp>
        <p:nvSpPr>
          <p:cNvPr id="2" name="Titel 1"/>
          <p:cNvSpPr>
            <a:spLocks noGrp="1"/>
          </p:cNvSpPr>
          <p:nvPr>
            <p:ph type="title"/>
          </p:nvPr>
        </p:nvSpPr>
        <p:spPr/>
        <p:txBody>
          <a:bodyPr/>
          <a:lstStyle/>
          <a:p>
            <a:r>
              <a:rPr lang="nl-NL" dirty="0" smtClean="0"/>
              <a:t>Kopen is kiezen!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4735065" cy="372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smtClean="0"/>
              <a:t>Twee soorten behoeften:</a:t>
            </a:r>
          </a:p>
          <a:p>
            <a:endParaRPr lang="nl-NL" dirty="0"/>
          </a:p>
          <a:p>
            <a:pPr>
              <a:buFont typeface="Wingdings"/>
              <a:buChar char="à"/>
            </a:pPr>
            <a:r>
              <a:rPr lang="nl-NL" dirty="0" smtClean="0">
                <a:sym typeface="Wingdings" pitchFamily="2" charset="2"/>
              </a:rPr>
              <a:t>basisbehoeften: producten die echt nodig zijn: eten en drinken en het wonen in een huis.</a:t>
            </a:r>
          </a:p>
          <a:p>
            <a:pPr>
              <a:buFont typeface="Wingdings"/>
              <a:buChar char="à"/>
            </a:pPr>
            <a:r>
              <a:rPr lang="nl-NL" dirty="0" smtClean="0">
                <a:sym typeface="Wingdings" pitchFamily="2" charset="2"/>
              </a:rPr>
              <a:t>overige</a:t>
            </a:r>
            <a:r>
              <a:rPr lang="nl-NL" dirty="0" smtClean="0">
                <a:sym typeface="Wingdings" pitchFamily="2" charset="2"/>
              </a:rPr>
              <a:t> </a:t>
            </a:r>
            <a:r>
              <a:rPr lang="nl-NL" dirty="0" smtClean="0">
                <a:sym typeface="Wingdings" pitchFamily="2" charset="2"/>
              </a:rPr>
              <a:t>behoeften: alles wat geen basisbehoeften is: televisie en auto</a:t>
            </a:r>
            <a:r>
              <a:rPr lang="nl-NL" dirty="0" smtClean="0">
                <a:sym typeface="Wingdings" pitchFamily="2" charset="2"/>
              </a:rPr>
              <a:t>.</a:t>
            </a:r>
          </a:p>
          <a:p>
            <a:pPr>
              <a:buFont typeface="Wingdings"/>
              <a:buChar char="à"/>
            </a:pPr>
            <a:endParaRPr lang="nl-NL" dirty="0" smtClean="0">
              <a:sym typeface="Wingdings" pitchFamily="2" charset="2"/>
            </a:endParaRPr>
          </a:p>
          <a:p>
            <a:pPr marL="109728" indent="0">
              <a:buNone/>
            </a:pPr>
            <a:endParaRPr lang="nl-NL" sz="2000" b="1" dirty="0" smtClean="0">
              <a:sym typeface="Wingdings" pitchFamily="2" charset="2"/>
            </a:endParaRPr>
          </a:p>
          <a:p>
            <a:pPr marL="109728" indent="0">
              <a:buNone/>
            </a:pPr>
            <a:r>
              <a:rPr lang="nl-NL" sz="2000" b="1" dirty="0" smtClean="0">
                <a:solidFill>
                  <a:srgbClr val="FF0000"/>
                </a:solidFill>
                <a:sym typeface="Wingdings" pitchFamily="2" charset="2"/>
              </a:rPr>
              <a:t>Wat gebeurt er met de behoeften als het inkomen stijgt?</a:t>
            </a:r>
            <a:endParaRPr lang="nl-NL" sz="2000" b="1" dirty="0">
              <a:solidFill>
                <a:srgbClr val="FF0000"/>
              </a:solidFill>
            </a:endParaRPr>
          </a:p>
        </p:txBody>
      </p:sp>
      <p:sp>
        <p:nvSpPr>
          <p:cNvPr id="2" name="Titel 1"/>
          <p:cNvSpPr>
            <a:spLocks noGrp="1"/>
          </p:cNvSpPr>
          <p:nvPr>
            <p:ph type="title"/>
          </p:nvPr>
        </p:nvSpPr>
        <p:spPr/>
        <p:txBody>
          <a:bodyPr/>
          <a:lstStyle/>
          <a:p>
            <a:r>
              <a:rPr lang="nl-NL" dirty="0" smtClean="0"/>
              <a:t>Kopen is kiezen!</a:t>
            </a:r>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6633"/>
            <a:ext cx="3014732" cy="20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5548" y="3573016"/>
            <a:ext cx="2248452" cy="154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50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Consumeren: het bevredigen van een behoefte, dus het kopen van producten en diensten.</a:t>
            </a:r>
          </a:p>
          <a:p>
            <a:endParaRPr lang="nl-NL" dirty="0"/>
          </a:p>
          <a:p>
            <a:pPr marL="0" indent="0">
              <a:buNone/>
            </a:pPr>
            <a:r>
              <a:rPr lang="nl-NL" dirty="0" smtClean="0"/>
              <a:t>Stel: Erik wil graag een nieuwe laptop kopen, zijn oude laptop is namelijk kapot. Hij gaat naar de </a:t>
            </a:r>
            <a:r>
              <a:rPr lang="nl-NL" dirty="0" err="1" smtClean="0"/>
              <a:t>Saturn</a:t>
            </a:r>
            <a:r>
              <a:rPr lang="nl-NL" dirty="0" smtClean="0"/>
              <a:t> om een nieuwe laptop uit te zoeken, hij besluit een nieuwe ACER te kopen.</a:t>
            </a:r>
          </a:p>
          <a:p>
            <a:pPr marL="0" indent="0">
              <a:buNone/>
            </a:pPr>
            <a:endParaRPr lang="nl-NL" dirty="0"/>
          </a:p>
          <a:p>
            <a:pPr marL="0" indent="0">
              <a:buNone/>
            </a:pPr>
            <a:r>
              <a:rPr lang="nl-NL" dirty="0" smtClean="0">
                <a:hlinkClick r:id="rId3" action="ppaction://hlinkfile"/>
              </a:rPr>
              <a:t>Eric van </a:t>
            </a:r>
            <a:r>
              <a:rPr lang="nl-NL" dirty="0" err="1" smtClean="0">
                <a:hlinkClick r:id="rId3" action="ppaction://hlinkfile"/>
              </a:rPr>
              <a:t>Sauers</a:t>
            </a:r>
            <a:r>
              <a:rPr lang="nl-NL" dirty="0" smtClean="0">
                <a:hlinkClick r:id="rId3" action="ppaction://hlinkfile"/>
              </a:rPr>
              <a:t>- Consumeren.mp4</a:t>
            </a:r>
            <a:endParaRPr lang="nl-NL" dirty="0"/>
          </a:p>
        </p:txBody>
      </p:sp>
      <p:sp>
        <p:nvSpPr>
          <p:cNvPr id="2" name="Titel 1"/>
          <p:cNvSpPr>
            <a:spLocks noGrp="1"/>
          </p:cNvSpPr>
          <p:nvPr>
            <p:ph type="title"/>
          </p:nvPr>
        </p:nvSpPr>
        <p:spPr/>
        <p:txBody>
          <a:bodyPr/>
          <a:lstStyle/>
          <a:p>
            <a:r>
              <a:rPr lang="nl-NL" dirty="0" smtClean="0"/>
              <a:t>Kopen is kiezen!</a:t>
            </a:r>
            <a:endParaRPr lang="nl-NL"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4912187"/>
            <a:ext cx="2560177" cy="19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654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20000"/>
          </a:bodyPr>
          <a:lstStyle/>
          <a:p>
            <a:r>
              <a:rPr lang="nl-NL" dirty="0" smtClean="0"/>
              <a:t>Het is niet altijd mogelijk om in alle behoeften te voorzien. </a:t>
            </a:r>
            <a:r>
              <a:rPr lang="nl-NL" dirty="0" smtClean="0">
                <a:sym typeface="Wingdings" pitchFamily="2" charset="2"/>
              </a:rPr>
              <a:t> dit noemen we schaarste</a:t>
            </a:r>
            <a:r>
              <a:rPr lang="nl-NL" dirty="0" smtClean="0">
                <a:sym typeface="Wingdings" pitchFamily="2" charset="2"/>
              </a:rPr>
              <a:t>.</a:t>
            </a:r>
          </a:p>
          <a:p>
            <a:endParaRPr lang="nl-NL" dirty="0">
              <a:sym typeface="Wingdings" pitchFamily="2" charset="2"/>
            </a:endParaRPr>
          </a:p>
          <a:p>
            <a:pPr marL="109728" indent="0">
              <a:buNone/>
            </a:pPr>
            <a:r>
              <a:rPr lang="nl-NL" dirty="0" smtClean="0">
                <a:sym typeface="Wingdings" pitchFamily="2" charset="2"/>
              </a:rPr>
              <a:t>We kennen twee soorten schaarste: schaarste in tijd en schaarste in middelen</a:t>
            </a:r>
            <a:endParaRPr lang="nl-NL" dirty="0" smtClean="0">
              <a:sym typeface="Wingdings" pitchFamily="2" charset="2"/>
            </a:endParaRPr>
          </a:p>
          <a:p>
            <a:endParaRPr lang="nl-NL" dirty="0" smtClean="0">
              <a:sym typeface="Wingdings" pitchFamily="2" charset="2"/>
            </a:endParaRPr>
          </a:p>
          <a:p>
            <a:pPr marL="0" indent="0">
              <a:buNone/>
            </a:pPr>
            <a:r>
              <a:rPr lang="nl-NL" dirty="0" smtClean="0">
                <a:solidFill>
                  <a:srgbClr val="FF0000"/>
                </a:solidFill>
                <a:sym typeface="Wingdings" pitchFamily="2" charset="2"/>
              </a:rPr>
              <a:t>Voorbeeld: het tekort aan voedsel in arme landen. Mensen hebben behoefte aan meer eten, maar dit eten is er niet. We spreken dan van schaarste in middelen</a:t>
            </a:r>
            <a:r>
              <a:rPr lang="nl-NL" dirty="0" smtClean="0">
                <a:solidFill>
                  <a:srgbClr val="FF0000"/>
                </a:solidFill>
                <a:sym typeface="Wingdings" pitchFamily="2" charset="2"/>
              </a:rPr>
              <a:t>.</a:t>
            </a:r>
          </a:p>
          <a:p>
            <a:pPr marL="0" indent="0">
              <a:buNone/>
            </a:pPr>
            <a:endParaRPr lang="nl-NL" dirty="0">
              <a:solidFill>
                <a:srgbClr val="FF0000"/>
              </a:solidFill>
              <a:sym typeface="Wingdings" pitchFamily="2" charset="2"/>
            </a:endParaRPr>
          </a:p>
          <a:p>
            <a:pPr marL="0" indent="0">
              <a:buNone/>
            </a:pPr>
            <a:r>
              <a:rPr lang="nl-NL" dirty="0" smtClean="0">
                <a:solidFill>
                  <a:srgbClr val="FF0000"/>
                </a:solidFill>
                <a:sym typeface="Wingdings" pitchFamily="2" charset="2"/>
              </a:rPr>
              <a:t>Voorbeeld: Jan heeft na schooltijd 3 uur vrije tijd. Jan kan deze tijd op vullen met verschillende dingen. Zo kan hij gaan gamen, voetballen of TV kijken. Jan kan maar een ding tegelijk doen, hij moet dus prioriteiten stellen!</a:t>
            </a:r>
            <a:endParaRPr lang="nl-NL" dirty="0" smtClean="0">
              <a:solidFill>
                <a:srgbClr val="FF0000"/>
              </a:solidFill>
              <a:sym typeface="Wingdings" pitchFamily="2" charset="2"/>
            </a:endParaRPr>
          </a:p>
        </p:txBody>
      </p:sp>
      <p:sp>
        <p:nvSpPr>
          <p:cNvPr id="2" name="Titel 1"/>
          <p:cNvSpPr>
            <a:spLocks noGrp="1"/>
          </p:cNvSpPr>
          <p:nvPr>
            <p:ph type="title"/>
          </p:nvPr>
        </p:nvSpPr>
        <p:spPr/>
        <p:txBody>
          <a:bodyPr/>
          <a:lstStyle/>
          <a:p>
            <a:r>
              <a:rPr lang="nl-NL" dirty="0" smtClean="0"/>
              <a:t>Kopen is kiezen!</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021288"/>
            <a:ext cx="2927226"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1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Consumeren kun je door:</a:t>
            </a:r>
          </a:p>
          <a:p>
            <a:pPr marL="0" indent="0">
              <a:buNone/>
            </a:pPr>
            <a:endParaRPr lang="nl-NL" dirty="0"/>
          </a:p>
          <a:p>
            <a:pPr>
              <a:buFontTx/>
              <a:buChar char="-"/>
            </a:pPr>
            <a:r>
              <a:rPr lang="nl-NL" dirty="0" smtClean="0"/>
              <a:t>Producten te kopen: bedrijven maken producten tegen betaling </a:t>
            </a:r>
            <a:r>
              <a:rPr lang="nl-NL" dirty="0" smtClean="0">
                <a:sym typeface="Wingdings" pitchFamily="2" charset="2"/>
              </a:rPr>
              <a:t> produceren</a:t>
            </a:r>
            <a:endParaRPr lang="nl-NL" dirty="0" smtClean="0"/>
          </a:p>
          <a:p>
            <a:pPr>
              <a:buFontTx/>
              <a:buChar char="-"/>
            </a:pPr>
            <a:r>
              <a:rPr lang="nl-NL" dirty="0" smtClean="0"/>
              <a:t>Zelfvoorziening: je maakt voor je zelf </a:t>
            </a:r>
            <a:r>
              <a:rPr lang="nl-NL" dirty="0" smtClean="0"/>
              <a:t>producten</a:t>
            </a:r>
            <a:endParaRPr lang="nl-NL" dirty="0" smtClean="0"/>
          </a:p>
          <a:p>
            <a:pPr>
              <a:buFontTx/>
              <a:buChar char="-"/>
            </a:pPr>
            <a:r>
              <a:rPr lang="nl-NL" dirty="0" smtClean="0"/>
              <a:t>Het gebruiken van collectieve voorzieningen</a:t>
            </a:r>
          </a:p>
          <a:p>
            <a:pPr>
              <a:buFontTx/>
              <a:buChar char="-"/>
            </a:pPr>
            <a:r>
              <a:rPr lang="nl-NL" dirty="0" smtClean="0"/>
              <a:t>De natuur</a:t>
            </a:r>
            <a:endParaRPr lang="nl-NL" dirty="0"/>
          </a:p>
        </p:txBody>
      </p:sp>
      <p:sp>
        <p:nvSpPr>
          <p:cNvPr id="2" name="Titel 1"/>
          <p:cNvSpPr>
            <a:spLocks noGrp="1"/>
          </p:cNvSpPr>
          <p:nvPr>
            <p:ph type="title"/>
          </p:nvPr>
        </p:nvSpPr>
        <p:spPr/>
        <p:txBody>
          <a:bodyPr>
            <a:normAutofit fontScale="90000"/>
          </a:bodyPr>
          <a:lstStyle/>
          <a:p>
            <a:r>
              <a:rPr lang="nl-NL" dirty="0" smtClean="0"/>
              <a:t>Consumeren met en zonder geld</a:t>
            </a:r>
            <a:endParaRPr lang="nl-NL" dirty="0"/>
          </a:p>
        </p:txBody>
      </p:sp>
    </p:spTree>
    <p:extLst>
      <p:ext uri="{BB962C8B-B14F-4D97-AF65-F5344CB8AC3E}">
        <p14:creationId xmlns:p14="http://schemas.microsoft.com/office/powerpoint/2010/main" val="31314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TotalTime>
  <Words>411</Words>
  <Application>Microsoft Office PowerPoint</Application>
  <PresentationFormat>Diavoorstelling (4:3)</PresentationFormat>
  <Paragraphs>63</Paragraphs>
  <Slides>10</Slides>
  <Notes>5</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Concours</vt:lpstr>
      <vt:lpstr>H1 wikken en wegen</vt:lpstr>
      <vt:lpstr>Wie ben ik?</vt:lpstr>
      <vt:lpstr>Wie ben ik nog meer?</vt:lpstr>
      <vt:lpstr>Wat hebben we aan elkaar</vt:lpstr>
      <vt:lpstr>Kopen is kiezen!</vt:lpstr>
      <vt:lpstr>Kopen is kiezen!</vt:lpstr>
      <vt:lpstr>Kopen is kiezen!</vt:lpstr>
      <vt:lpstr>Kopen is kiezen!</vt:lpstr>
      <vt:lpstr>Consumeren met en zonder geld</vt:lpstr>
      <vt:lpstr>Consumeren met en zonder geld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H1 wikken en wegen</dc:title>
  <dc:creator>Sjoerd</dc:creator>
  <cp:lastModifiedBy>Sjoerd</cp:lastModifiedBy>
  <cp:revision>13</cp:revision>
  <dcterms:created xsi:type="dcterms:W3CDTF">2013-08-22T06:42:58Z</dcterms:created>
  <dcterms:modified xsi:type="dcterms:W3CDTF">2013-08-25T09:04:11Z</dcterms:modified>
</cp:coreProperties>
</file>