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8" r:id="rId6"/>
    <p:sldId id="261" r:id="rId7"/>
    <p:sldId id="262" r:id="rId8"/>
    <p:sldId id="263" r:id="rId9"/>
    <p:sldId id="264" r:id="rId10"/>
    <p:sldId id="265" r:id="rId11"/>
    <p:sldId id="269" r:id="rId12"/>
    <p:sldId id="267" r:id="rId13"/>
    <p:sldId id="270"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1A30C107-A028-4913-ACBC-46D538292EE5}" type="datetimeFigureOut">
              <a:rPr lang="nl-NL" smtClean="0"/>
              <a:t>23-12-2013</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54C51911-695C-4AC8-A55F-FB214DC59779}"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54C51911-695C-4AC8-A55F-FB214DC5977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54C51911-695C-4AC8-A55F-FB214DC5977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54C51911-695C-4AC8-A55F-FB214DC59779}"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54C51911-695C-4AC8-A55F-FB214DC59779}"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54C51911-695C-4AC8-A55F-FB214DC59779}"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54C51911-695C-4AC8-A55F-FB214DC59779}"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54C51911-695C-4AC8-A55F-FB214DC59779}"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1A30C107-A028-4913-ACBC-46D538292EE5}" type="datetimeFigureOut">
              <a:rPr lang="nl-NL" smtClean="0"/>
              <a:t>23-12-2013</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54C51911-695C-4AC8-A55F-FB214DC5977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1A30C107-A028-4913-ACBC-46D538292EE5}" type="datetimeFigureOut">
              <a:rPr lang="nl-NL" smtClean="0"/>
              <a:t>23-12-2013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54C51911-695C-4AC8-A55F-FB214DC59779}"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1A30C107-A028-4913-ACBC-46D538292EE5}" type="datetimeFigureOut">
              <a:rPr lang="nl-NL" smtClean="0"/>
              <a:t>23-12-2013</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54C51911-695C-4AC8-A55F-FB214DC59779}"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30C107-A028-4913-ACBC-46D538292EE5}" type="datetimeFigureOut">
              <a:rPr lang="nl-NL" smtClean="0"/>
              <a:t>23-12-2013</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C51911-695C-4AC8-A55F-FB214DC59779}"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uren%20of%20kopen.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H4 Wonen</a:t>
            </a:r>
            <a:endParaRPr lang="nl-NL" dirty="0"/>
          </a:p>
        </p:txBody>
      </p:sp>
      <p:sp>
        <p:nvSpPr>
          <p:cNvPr id="3" name="Ondertitel 2"/>
          <p:cNvSpPr>
            <a:spLocks noGrp="1"/>
          </p:cNvSpPr>
          <p:nvPr>
            <p:ph type="subTitle" idx="1"/>
          </p:nvPr>
        </p:nvSpPr>
        <p:spPr/>
        <p:txBody>
          <a:bodyPr/>
          <a:lstStyle/>
          <a:p>
            <a:r>
              <a:rPr lang="nl-NL" dirty="0" smtClean="0"/>
              <a:t>Paragraaf 1+2</a:t>
            </a:r>
            <a:endParaRPr lang="nl-NL" dirty="0"/>
          </a:p>
        </p:txBody>
      </p:sp>
    </p:spTree>
    <p:extLst>
      <p:ext uri="{BB962C8B-B14F-4D97-AF65-F5344CB8AC3E}">
        <p14:creationId xmlns:p14="http://schemas.microsoft.com/office/powerpoint/2010/main" val="338593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smtClean="0"/>
              <a:t>Een dak boven je hoofd wordt gezien als een basisbehoefte. Veel gezinnen in Nederland kunnen geen passende woning voor hun gezin vinden omdat ze deze niet kunnen betalen. Zij krijgen dan:</a:t>
            </a:r>
          </a:p>
          <a:p>
            <a:endParaRPr lang="nl-NL" dirty="0"/>
          </a:p>
          <a:p>
            <a:r>
              <a:rPr lang="nl-NL" b="1" u="sng" dirty="0" smtClean="0"/>
              <a:t>Huurtoeslag</a:t>
            </a:r>
          </a:p>
          <a:p>
            <a:endParaRPr lang="nl-NL" dirty="0"/>
          </a:p>
          <a:p>
            <a:pPr marL="109728" indent="0">
              <a:buNone/>
            </a:pPr>
            <a:r>
              <a:rPr lang="nl-NL" dirty="0" smtClean="0"/>
              <a:t>Dit krijgen ze van de overheid, om zo toch de huur te kunnen betalen. </a:t>
            </a:r>
            <a:endParaRPr lang="nl-NL" dirty="0"/>
          </a:p>
        </p:txBody>
      </p:sp>
      <p:sp>
        <p:nvSpPr>
          <p:cNvPr id="3" name="Titel 2"/>
          <p:cNvSpPr>
            <a:spLocks noGrp="1"/>
          </p:cNvSpPr>
          <p:nvPr>
            <p:ph type="title"/>
          </p:nvPr>
        </p:nvSpPr>
        <p:spPr/>
        <p:txBody>
          <a:bodyPr/>
          <a:lstStyle/>
          <a:p>
            <a:r>
              <a:rPr lang="nl-NL" dirty="0" smtClean="0"/>
              <a:t>Huurtoeslag</a:t>
            </a:r>
            <a:endParaRPr lang="nl-NL" dirty="0"/>
          </a:p>
        </p:txBody>
      </p:sp>
    </p:spTree>
    <p:extLst>
      <p:ext uri="{BB962C8B-B14F-4D97-AF65-F5344CB8AC3E}">
        <p14:creationId xmlns:p14="http://schemas.microsoft.com/office/powerpoint/2010/main" val="514981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a:p>
            <a:r>
              <a:rPr lang="nl-NL" dirty="0" smtClean="0"/>
              <a:t>Ron is 26 jaar en moet aan huur € 400 betalen. Komt hij in aanmerking voor huurtoeslag?</a:t>
            </a:r>
            <a:endParaRPr lang="nl-NL" dirty="0"/>
          </a:p>
        </p:txBody>
      </p:sp>
      <p:sp>
        <p:nvSpPr>
          <p:cNvPr id="3" name="Titel 2"/>
          <p:cNvSpPr>
            <a:spLocks noGrp="1"/>
          </p:cNvSpPr>
          <p:nvPr>
            <p:ph type="title"/>
          </p:nvPr>
        </p:nvSpPr>
        <p:spPr/>
        <p:txBody>
          <a:bodyPr/>
          <a:lstStyle/>
          <a:p>
            <a:r>
              <a:rPr lang="nl-NL" dirty="0" smtClean="0"/>
              <a:t>Huurtoeslag</a:t>
            </a:r>
            <a:endParaRPr lang="nl-NL" dirty="0"/>
          </a:p>
        </p:txBody>
      </p:sp>
      <p:pic>
        <p:nvPicPr>
          <p:cNvPr id="2050" name="Picture 2" descr="C:\Users\Sjoerd\Dropbox\Blariacum\Economisch Bekeken\Wintoetsen\Hoofdstuktoetsen KADER\Hoofdstuk 4 Wonen\0000112885_EB_34vmbo_kgt_h4\bronnen\501428 04 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6230823" cy="297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508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58846879"/>
              </p:ext>
            </p:extLst>
          </p:nvPr>
        </p:nvGraphicFramePr>
        <p:xfrm>
          <a:off x="457200" y="1481138"/>
          <a:ext cx="8075240" cy="3244007"/>
        </p:xfrm>
        <a:graphic>
          <a:graphicData uri="http://schemas.openxmlformats.org/drawingml/2006/table">
            <a:tbl>
              <a:tblPr firstRow="1" bandRow="1">
                <a:tableStyleId>{5C22544A-7EE6-4342-B048-85BDC9FD1C3A}</a:tableStyleId>
              </a:tblPr>
              <a:tblGrid>
                <a:gridCol w="8075240"/>
              </a:tblGrid>
              <a:tr h="376368">
                <a:tc>
                  <a:txBody>
                    <a:bodyPr/>
                    <a:lstStyle/>
                    <a:p>
                      <a:pPr algn="ctr"/>
                      <a:r>
                        <a:rPr lang="nl-NL" b="1" u="sng" dirty="0" smtClean="0"/>
                        <a:t>Huren</a:t>
                      </a:r>
                      <a:endParaRPr lang="nl-NL" b="1" u="sng" dirty="0"/>
                    </a:p>
                  </a:txBody>
                  <a:tcPr/>
                </a:tc>
              </a:tr>
              <a:tr h="376368">
                <a:tc>
                  <a:txBody>
                    <a:bodyPr/>
                    <a:lstStyle/>
                    <a:p>
                      <a:r>
                        <a:rPr lang="nl-NL" b="1" dirty="0" smtClean="0"/>
                        <a:t>Je hoeft geen onroerendzaakbelasting te betalen</a:t>
                      </a:r>
                      <a:endParaRPr lang="nl-NL" b="1" dirty="0"/>
                    </a:p>
                  </a:txBody>
                  <a:tcPr/>
                </a:tc>
              </a:tr>
              <a:tr h="1192029">
                <a:tc>
                  <a:txBody>
                    <a:bodyPr/>
                    <a:lstStyle/>
                    <a:p>
                      <a:r>
                        <a:rPr lang="nl-NL" b="1" dirty="0" smtClean="0"/>
                        <a:t>Je hebt geen</a:t>
                      </a:r>
                      <a:r>
                        <a:rPr lang="nl-NL" b="1" baseline="0" dirty="0" smtClean="0"/>
                        <a:t> opstal verzekering nodig </a:t>
                      </a:r>
                      <a:r>
                        <a:rPr lang="nl-NL" baseline="0" dirty="0" smtClean="0">
                          <a:sym typeface="Wingdings" panose="05000000000000000000" pitchFamily="2" charset="2"/>
                        </a:rPr>
                        <a:t> opstal verzekering is namelijk voor de buitenkant van het huis, de kosten hiervan zijn voor de verhuurder</a:t>
                      </a:r>
                      <a:endParaRPr lang="nl-NL" dirty="0"/>
                    </a:p>
                  </a:txBody>
                  <a:tcPr/>
                </a:tc>
              </a:tr>
              <a:tr h="649621">
                <a:tc>
                  <a:txBody>
                    <a:bodyPr/>
                    <a:lstStyle/>
                    <a:p>
                      <a:r>
                        <a:rPr lang="nl-NL" b="1" dirty="0" smtClean="0"/>
                        <a:t>Je kunt</a:t>
                      </a:r>
                      <a:r>
                        <a:rPr lang="nl-NL" b="1" baseline="0" dirty="0" smtClean="0"/>
                        <a:t> eventueel huurtoeslag krijgen</a:t>
                      </a:r>
                      <a:endParaRPr lang="nl-NL" b="1" dirty="0"/>
                    </a:p>
                  </a:txBody>
                  <a:tcPr/>
                </a:tc>
              </a:tr>
              <a:tr h="649621">
                <a:tc>
                  <a:txBody>
                    <a:bodyPr/>
                    <a:lstStyle/>
                    <a:p>
                      <a:r>
                        <a:rPr lang="nl-NL" b="1" dirty="0" smtClean="0"/>
                        <a:t>Je hoeft het groot onderhoud niet te betalen</a:t>
                      </a:r>
                      <a:endParaRPr lang="nl-NL" b="1" dirty="0"/>
                    </a:p>
                  </a:txBody>
                  <a:tcPr/>
                </a:tc>
              </a:tr>
            </a:tbl>
          </a:graphicData>
        </a:graphic>
      </p:graphicFrame>
      <p:sp>
        <p:nvSpPr>
          <p:cNvPr id="3" name="Titel 2"/>
          <p:cNvSpPr>
            <a:spLocks noGrp="1"/>
          </p:cNvSpPr>
          <p:nvPr>
            <p:ph type="title"/>
          </p:nvPr>
        </p:nvSpPr>
        <p:spPr/>
        <p:txBody>
          <a:bodyPr/>
          <a:lstStyle/>
          <a:p>
            <a:r>
              <a:rPr lang="nl-NL" dirty="0" smtClean="0"/>
              <a:t>Voordelen van huren</a:t>
            </a:r>
            <a:endParaRPr lang="nl-NL"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4823807"/>
            <a:ext cx="2636581" cy="175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4189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NL" dirty="0" smtClean="0"/>
              <a:t>Het is onverstandig om de woning te verbouwen zonder toestemming van de verhuurder. Waarom?</a:t>
            </a:r>
          </a:p>
          <a:p>
            <a:endParaRPr lang="nl-NL" dirty="0"/>
          </a:p>
          <a:p>
            <a:r>
              <a:rPr lang="nl-NL" b="1" dirty="0" smtClean="0">
                <a:solidFill>
                  <a:srgbClr val="FF0000"/>
                </a:solidFill>
              </a:rPr>
              <a:t>Deze kan namelijk eisen dat het huis bij opzegging van de huur in oorspronkelijke staat moet worden terug gebracht.</a:t>
            </a:r>
            <a:r>
              <a:rPr lang="nl-NL" dirty="0" smtClean="0"/>
              <a:t/>
            </a:r>
            <a:br>
              <a:rPr lang="nl-NL" dirty="0" smtClean="0"/>
            </a:br>
            <a:r>
              <a:rPr lang="nl-NL" dirty="0" smtClean="0"/>
              <a:t/>
            </a:r>
            <a:br>
              <a:rPr lang="nl-NL" dirty="0" smtClean="0"/>
            </a:br>
            <a:r>
              <a:rPr lang="en-US" sz="2800" i="1" dirty="0"/>
              <a:t>Ismail </a:t>
            </a:r>
            <a:r>
              <a:rPr lang="en-US" sz="2800" i="1" dirty="0" err="1"/>
              <a:t>zoekt</a:t>
            </a:r>
            <a:r>
              <a:rPr lang="en-US" sz="2800" i="1" dirty="0"/>
              <a:t> </a:t>
            </a:r>
            <a:r>
              <a:rPr lang="en-US" sz="2800" i="1" dirty="0" err="1"/>
              <a:t>bij</a:t>
            </a:r>
            <a:r>
              <a:rPr lang="en-US" sz="2800" i="1" dirty="0"/>
              <a:t> </a:t>
            </a:r>
            <a:r>
              <a:rPr lang="en-US" sz="2800" i="1" dirty="0" err="1"/>
              <a:t>zijn</a:t>
            </a:r>
            <a:r>
              <a:rPr lang="en-US" sz="2800" i="1" dirty="0"/>
              <a:t> flat </a:t>
            </a:r>
            <a:r>
              <a:rPr lang="en-US" sz="2800" i="1" dirty="0" err="1"/>
              <a:t>een</a:t>
            </a:r>
            <a:r>
              <a:rPr lang="en-US" sz="2800" i="1" dirty="0"/>
              <a:t> </a:t>
            </a:r>
            <a:r>
              <a:rPr lang="en-US" sz="2800" i="1" dirty="0" err="1"/>
              <a:t>nieuwe</a:t>
            </a:r>
            <a:r>
              <a:rPr lang="en-US" sz="2800" i="1" dirty="0"/>
              <a:t> </a:t>
            </a:r>
            <a:r>
              <a:rPr lang="en-US" sz="2800" i="1" dirty="0" err="1"/>
              <a:t>luxe</a:t>
            </a:r>
            <a:r>
              <a:rPr lang="en-US" sz="2800" i="1" dirty="0"/>
              <a:t> </a:t>
            </a:r>
            <a:r>
              <a:rPr lang="en-US" sz="2800" i="1" dirty="0" err="1"/>
              <a:t>keuken</a:t>
            </a:r>
            <a:r>
              <a:rPr lang="en-US" sz="2800" i="1" dirty="0"/>
              <a:t> </a:t>
            </a:r>
            <a:r>
              <a:rPr lang="en-US" sz="2800" i="1" dirty="0" err="1"/>
              <a:t>uit</a:t>
            </a:r>
            <a:r>
              <a:rPr lang="en-US" sz="2800" i="1" dirty="0"/>
              <a:t>. </a:t>
            </a:r>
            <a:r>
              <a:rPr lang="en-US" sz="2800" i="1" dirty="0" err="1"/>
              <a:t>Hij</a:t>
            </a:r>
            <a:r>
              <a:rPr lang="en-US" sz="2800" i="1" dirty="0"/>
              <a:t> </a:t>
            </a:r>
            <a:r>
              <a:rPr lang="en-US" sz="2800" i="1" dirty="0" err="1"/>
              <a:t>vraagt</a:t>
            </a:r>
            <a:r>
              <a:rPr lang="en-US" sz="2800" i="1" dirty="0"/>
              <a:t> de </a:t>
            </a:r>
            <a:r>
              <a:rPr lang="en-US" sz="2800" i="1" dirty="0" err="1"/>
              <a:t>woning-bouwcorporaties</a:t>
            </a:r>
            <a:r>
              <a:rPr lang="en-US" sz="2800" i="1" dirty="0"/>
              <a:t> </a:t>
            </a:r>
            <a:r>
              <a:rPr lang="en-US" sz="2800" i="1" dirty="0" err="1"/>
              <a:t>een</a:t>
            </a:r>
            <a:r>
              <a:rPr lang="en-US" sz="2800" i="1" dirty="0"/>
              <a:t> </a:t>
            </a:r>
            <a:r>
              <a:rPr lang="en-US" sz="2800" i="1" dirty="0" err="1"/>
              <a:t>gedeelte</a:t>
            </a:r>
            <a:r>
              <a:rPr lang="en-US" sz="2800" i="1" dirty="0"/>
              <a:t> </a:t>
            </a:r>
            <a:r>
              <a:rPr lang="en-US" sz="2800" i="1" dirty="0" err="1"/>
              <a:t>te</a:t>
            </a:r>
            <a:r>
              <a:rPr lang="en-US" sz="2800" i="1" dirty="0"/>
              <a:t> </a:t>
            </a:r>
            <a:r>
              <a:rPr lang="en-US" sz="2800" i="1" dirty="0" err="1"/>
              <a:t>vergoeden</a:t>
            </a:r>
            <a:r>
              <a:rPr lang="en-US" sz="2800" i="1" dirty="0"/>
              <a:t>, want de flat is nu </a:t>
            </a:r>
            <a:r>
              <a:rPr lang="en-US" sz="2800" i="1" dirty="0" err="1"/>
              <a:t>meer</a:t>
            </a:r>
            <a:r>
              <a:rPr lang="en-US" sz="2800" i="1" dirty="0"/>
              <a:t> </a:t>
            </a:r>
            <a:r>
              <a:rPr lang="en-US" sz="2800" i="1" dirty="0" err="1"/>
              <a:t>waard</a:t>
            </a:r>
            <a:r>
              <a:rPr lang="en-US" sz="2800" i="1" dirty="0"/>
              <a:t> </a:t>
            </a:r>
            <a:r>
              <a:rPr lang="en-US" sz="2800" i="1" dirty="0" err="1"/>
              <a:t>geworden</a:t>
            </a:r>
            <a:r>
              <a:rPr lang="en-US" sz="2800" i="1" dirty="0"/>
              <a:t>.  </a:t>
            </a:r>
            <a:br>
              <a:rPr lang="en-US" sz="2800" i="1" dirty="0"/>
            </a:br>
            <a:r>
              <a:rPr lang="en-US" sz="2800" i="1" dirty="0"/>
              <a:t/>
            </a:r>
            <a:br>
              <a:rPr lang="en-US" sz="2800" i="1" dirty="0"/>
            </a:br>
            <a:r>
              <a:rPr lang="en-US" sz="2800" i="1" dirty="0" err="1"/>
              <a:t>Waarom</a:t>
            </a:r>
            <a:r>
              <a:rPr lang="en-US" sz="2800" i="1" dirty="0"/>
              <a:t> </a:t>
            </a:r>
            <a:r>
              <a:rPr lang="en-US" sz="2800" i="1" dirty="0" err="1"/>
              <a:t>weigeren</a:t>
            </a:r>
            <a:r>
              <a:rPr lang="en-US" sz="2800" i="1" dirty="0"/>
              <a:t> de </a:t>
            </a:r>
            <a:r>
              <a:rPr lang="en-US" sz="2800" i="1" dirty="0" err="1"/>
              <a:t>meeste</a:t>
            </a:r>
            <a:r>
              <a:rPr lang="en-US" sz="2800" i="1" dirty="0"/>
              <a:t> </a:t>
            </a:r>
            <a:r>
              <a:rPr lang="en-US" sz="2800" i="1" dirty="0" err="1"/>
              <a:t>woningbouwcorporaties</a:t>
            </a:r>
            <a:r>
              <a:rPr lang="en-US" sz="2800" i="1" dirty="0"/>
              <a:t> </a:t>
            </a:r>
            <a:r>
              <a:rPr lang="en-US" sz="2800" i="1" dirty="0" err="1"/>
              <a:t>dit</a:t>
            </a:r>
            <a:r>
              <a:rPr lang="en-US" sz="2800" i="1" dirty="0"/>
              <a:t> </a:t>
            </a:r>
            <a:r>
              <a:rPr lang="en-US" sz="2800" i="1" dirty="0" err="1"/>
              <a:t>soort</a:t>
            </a:r>
            <a:r>
              <a:rPr lang="en-US" sz="2800" i="1" dirty="0"/>
              <a:t> </a:t>
            </a:r>
            <a:r>
              <a:rPr lang="en-US" sz="2800" i="1" dirty="0" err="1" smtClean="0"/>
              <a:t>verzoeken</a:t>
            </a:r>
            <a:r>
              <a:rPr lang="en-US" sz="2800" i="1" dirty="0" smtClean="0"/>
              <a:t>?</a:t>
            </a:r>
            <a:endParaRPr lang="nl-NL" i="1" dirty="0"/>
          </a:p>
        </p:txBody>
      </p:sp>
      <p:sp>
        <p:nvSpPr>
          <p:cNvPr id="3" name="Titel 2"/>
          <p:cNvSpPr>
            <a:spLocks noGrp="1"/>
          </p:cNvSpPr>
          <p:nvPr>
            <p:ph type="title"/>
          </p:nvPr>
        </p:nvSpPr>
        <p:spPr/>
        <p:txBody>
          <a:bodyPr/>
          <a:lstStyle/>
          <a:p>
            <a:r>
              <a:rPr lang="nl-NL" dirty="0" smtClean="0"/>
              <a:t>Oorspronkelijke staat</a:t>
            </a:r>
            <a:endParaRPr lang="nl-NL" dirty="0"/>
          </a:p>
        </p:txBody>
      </p:sp>
    </p:spTree>
    <p:extLst>
      <p:ext uri="{BB962C8B-B14F-4D97-AF65-F5344CB8AC3E}">
        <p14:creationId xmlns:p14="http://schemas.microsoft.com/office/powerpoint/2010/main" val="241694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FontTx/>
              <a:buChar char="-"/>
            </a:pPr>
            <a:r>
              <a:rPr lang="nl-NL" dirty="0" smtClean="0"/>
              <a:t>Klassengesprek huren of wonen</a:t>
            </a:r>
            <a:r>
              <a:rPr lang="nl-NL" dirty="0" smtClean="0"/>
              <a:t>? </a:t>
            </a:r>
            <a:r>
              <a:rPr lang="nl-NL" dirty="0" smtClean="0">
                <a:hlinkClick r:id="rId2" action="ppaction://hlinkfile"/>
              </a:rPr>
              <a:t>filmpje</a:t>
            </a:r>
            <a:endParaRPr lang="nl-NL" dirty="0" smtClean="0"/>
          </a:p>
          <a:p>
            <a:pPr marL="109728" indent="0">
              <a:buNone/>
            </a:pPr>
            <a:endParaRPr lang="nl-NL" dirty="0" smtClean="0"/>
          </a:p>
          <a:p>
            <a:pPr marL="109728" indent="0">
              <a:buNone/>
            </a:pPr>
            <a:r>
              <a:rPr lang="nl-NL" dirty="0" smtClean="0"/>
              <a:t>- Uitleg huurovereenkomst</a:t>
            </a:r>
          </a:p>
          <a:p>
            <a:pPr>
              <a:buFontTx/>
              <a:buChar char="-"/>
            </a:pPr>
            <a:endParaRPr lang="nl-NL" dirty="0"/>
          </a:p>
          <a:p>
            <a:pPr>
              <a:buFontTx/>
              <a:buChar char="-"/>
            </a:pPr>
            <a:r>
              <a:rPr lang="nl-NL" dirty="0" smtClean="0"/>
              <a:t>Uitleg opzegtermijn</a:t>
            </a:r>
          </a:p>
          <a:p>
            <a:pPr>
              <a:buFontTx/>
              <a:buChar char="-"/>
            </a:pPr>
            <a:endParaRPr lang="nl-NL" dirty="0"/>
          </a:p>
          <a:p>
            <a:pPr>
              <a:buFontTx/>
              <a:buChar char="-"/>
            </a:pPr>
            <a:r>
              <a:rPr lang="nl-NL" dirty="0" smtClean="0"/>
              <a:t>Rechten en plichten van huurder en verhuurder</a:t>
            </a:r>
          </a:p>
          <a:p>
            <a:pPr>
              <a:buFontTx/>
              <a:buChar char="-"/>
            </a:pPr>
            <a:endParaRPr lang="nl-NL" dirty="0"/>
          </a:p>
          <a:p>
            <a:pPr>
              <a:buFontTx/>
              <a:buChar char="-"/>
            </a:pPr>
            <a:r>
              <a:rPr lang="nl-NL" dirty="0" smtClean="0"/>
              <a:t>Onderhoudskosten</a:t>
            </a:r>
            <a:endParaRPr lang="nl-NL" dirty="0"/>
          </a:p>
        </p:txBody>
      </p:sp>
      <p:sp>
        <p:nvSpPr>
          <p:cNvPr id="3" name="Titel 2"/>
          <p:cNvSpPr>
            <a:spLocks noGrp="1"/>
          </p:cNvSpPr>
          <p:nvPr>
            <p:ph type="title"/>
          </p:nvPr>
        </p:nvSpPr>
        <p:spPr/>
        <p:txBody>
          <a:bodyPr/>
          <a:lstStyle/>
          <a:p>
            <a:r>
              <a:rPr lang="nl-NL" dirty="0" smtClean="0"/>
              <a:t>Wat gaan we doen?</a:t>
            </a:r>
            <a:endParaRPr lang="nl-NL" dirty="0"/>
          </a:p>
        </p:txBody>
      </p:sp>
    </p:spTree>
    <p:extLst>
      <p:ext uri="{BB962C8B-B14F-4D97-AF65-F5344CB8AC3E}">
        <p14:creationId xmlns:p14="http://schemas.microsoft.com/office/powerpoint/2010/main" val="247306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Als je een huis gaat huren teken je een huurovereenkomst.</a:t>
            </a:r>
          </a:p>
          <a:p>
            <a:endParaRPr lang="nl-NL" dirty="0"/>
          </a:p>
          <a:p>
            <a:r>
              <a:rPr lang="nl-NL" dirty="0" smtClean="0"/>
              <a:t>Deze overeenkomst kan schriftelijk of mondeling gemaakt worden. Wat is voordeliger?</a:t>
            </a:r>
            <a:endParaRPr lang="nl-NL" dirty="0"/>
          </a:p>
        </p:txBody>
      </p:sp>
      <p:sp>
        <p:nvSpPr>
          <p:cNvPr id="3" name="Titel 2"/>
          <p:cNvSpPr>
            <a:spLocks noGrp="1"/>
          </p:cNvSpPr>
          <p:nvPr>
            <p:ph type="title"/>
          </p:nvPr>
        </p:nvSpPr>
        <p:spPr/>
        <p:txBody>
          <a:bodyPr/>
          <a:lstStyle/>
          <a:p>
            <a:r>
              <a:rPr lang="nl-NL" dirty="0" smtClean="0"/>
              <a:t>Huurovereenkomst</a:t>
            </a:r>
            <a:endParaRPr lang="nl-NL" dirty="0"/>
          </a:p>
        </p:txBody>
      </p:sp>
    </p:spTree>
    <p:extLst>
      <p:ext uri="{BB962C8B-B14F-4D97-AF65-F5344CB8AC3E}">
        <p14:creationId xmlns:p14="http://schemas.microsoft.com/office/powerpoint/2010/main" val="428570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109728" indent="0">
              <a:buNone/>
            </a:pPr>
            <a:r>
              <a:rPr lang="nl-NL" b="1" dirty="0" smtClean="0"/>
              <a:t/>
            </a:r>
            <a:br>
              <a:rPr lang="nl-NL" b="1" dirty="0" smtClean="0"/>
            </a:br>
            <a:r>
              <a:rPr lang="nl-NL" b="1" dirty="0" smtClean="0"/>
              <a:t>Wie van jullie woont er in een huurhuis?</a:t>
            </a:r>
            <a:br>
              <a:rPr lang="nl-NL" b="1" dirty="0" smtClean="0"/>
            </a:br>
            <a:r>
              <a:rPr lang="nl-NL" b="1" dirty="0" smtClean="0"/>
              <a:t/>
            </a:r>
            <a:br>
              <a:rPr lang="nl-NL" b="1" dirty="0" smtClean="0"/>
            </a:br>
            <a:r>
              <a:rPr lang="nl-NL" b="1" dirty="0" smtClean="0"/>
              <a:t/>
            </a:r>
            <a:br>
              <a:rPr lang="nl-NL" b="1" dirty="0" smtClean="0"/>
            </a:br>
            <a:r>
              <a:rPr lang="nl-NL" b="1" dirty="0" smtClean="0"/>
              <a:t>Huurder: </a:t>
            </a:r>
            <a:r>
              <a:rPr lang="nl-NL" dirty="0" smtClean="0"/>
              <a:t>de gene die het huis huurt van een woningbouwvereniging of een particulier bedrijf.</a:t>
            </a:r>
          </a:p>
          <a:p>
            <a:endParaRPr lang="nl-NL" dirty="0"/>
          </a:p>
          <a:p>
            <a:pPr marL="109728" indent="0">
              <a:buNone/>
            </a:pPr>
            <a:r>
              <a:rPr lang="nl-NL" b="1" dirty="0" smtClean="0"/>
              <a:t>Verhuurder: </a:t>
            </a:r>
            <a:r>
              <a:rPr lang="nl-NL" dirty="0" smtClean="0"/>
              <a:t>de woningbouwvereniging die het huis verhuurt aan de huurder.</a:t>
            </a:r>
          </a:p>
          <a:p>
            <a:endParaRPr lang="nl-NL" dirty="0"/>
          </a:p>
          <a:p>
            <a:endParaRPr lang="nl-NL" dirty="0" smtClean="0"/>
          </a:p>
        </p:txBody>
      </p:sp>
      <p:sp>
        <p:nvSpPr>
          <p:cNvPr id="3" name="Titel 2"/>
          <p:cNvSpPr>
            <a:spLocks noGrp="1"/>
          </p:cNvSpPr>
          <p:nvPr>
            <p:ph type="title"/>
          </p:nvPr>
        </p:nvSpPr>
        <p:spPr/>
        <p:txBody>
          <a:bodyPr/>
          <a:lstStyle/>
          <a:p>
            <a:r>
              <a:rPr lang="nl-NL" dirty="0" smtClean="0"/>
              <a:t>Huurder </a:t>
            </a:r>
            <a:r>
              <a:rPr lang="nl-NL" dirty="0" err="1" smtClean="0"/>
              <a:t>v.s</a:t>
            </a:r>
            <a:r>
              <a:rPr lang="nl-NL" dirty="0" smtClean="0"/>
              <a:t> verhuurder</a:t>
            </a:r>
            <a:endParaRPr lang="nl-NL" dirty="0"/>
          </a:p>
        </p:txBody>
      </p:sp>
    </p:spTree>
    <p:extLst>
      <p:ext uri="{BB962C8B-B14F-4D97-AF65-F5344CB8AC3E}">
        <p14:creationId xmlns:p14="http://schemas.microsoft.com/office/powerpoint/2010/main" val="4215048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Een huurder die zijn huurovereenkomst wil beëindigen moet zich houden aan de opzegtermijn.</a:t>
            </a:r>
          </a:p>
          <a:p>
            <a:r>
              <a:rPr lang="nl-NL" i="1" dirty="0" smtClean="0"/>
              <a:t>Bijvoorbeeld: 2 maanden opzegtermijn</a:t>
            </a:r>
          </a:p>
          <a:p>
            <a:endParaRPr lang="nl-NL" i="1" dirty="0"/>
          </a:p>
          <a:p>
            <a:pPr lvl="0">
              <a:buClr>
                <a:srgbClr val="2DA2BF"/>
              </a:buClr>
              <a:buNone/>
            </a:pPr>
            <a:r>
              <a:rPr lang="nl-NL" sz="2500" dirty="0">
                <a:solidFill>
                  <a:prstClr val="black"/>
                </a:solidFill>
              </a:rPr>
              <a:t>“Koop breekt geen huur”. </a:t>
            </a:r>
          </a:p>
          <a:p>
            <a:pPr lvl="0">
              <a:buClr>
                <a:srgbClr val="2DA2BF"/>
              </a:buClr>
              <a:buNone/>
            </a:pPr>
            <a:r>
              <a:rPr lang="nl-NL" sz="2500" dirty="0">
                <a:solidFill>
                  <a:prstClr val="black"/>
                </a:solidFill>
              </a:rPr>
              <a:t>“Dood breekt geen huur”. </a:t>
            </a:r>
          </a:p>
          <a:p>
            <a:pPr lvl="0">
              <a:buClr>
                <a:srgbClr val="2DA2BF"/>
              </a:buClr>
              <a:buNone/>
            </a:pPr>
            <a:r>
              <a:rPr lang="nl-NL" sz="2500" dirty="0">
                <a:solidFill>
                  <a:prstClr val="black"/>
                </a:solidFill>
              </a:rPr>
              <a:t>			De nieuwe eigenaar van een woning 		moet zich houden aan de bestaande 		huurovereenkomst. </a:t>
            </a:r>
          </a:p>
          <a:p>
            <a:endParaRPr lang="nl-NL" i="1" dirty="0"/>
          </a:p>
        </p:txBody>
      </p:sp>
      <p:sp>
        <p:nvSpPr>
          <p:cNvPr id="3" name="Titel 2"/>
          <p:cNvSpPr>
            <a:spLocks noGrp="1"/>
          </p:cNvSpPr>
          <p:nvPr>
            <p:ph type="title"/>
          </p:nvPr>
        </p:nvSpPr>
        <p:spPr/>
        <p:txBody>
          <a:bodyPr/>
          <a:lstStyle/>
          <a:p>
            <a:r>
              <a:rPr lang="nl-NL" dirty="0" smtClean="0"/>
              <a:t>Opzegtermijn</a:t>
            </a:r>
            <a:endParaRPr lang="nl-NL" dirty="0"/>
          </a:p>
        </p:txBody>
      </p:sp>
      <p:sp>
        <p:nvSpPr>
          <p:cNvPr id="4" name="Gebogen pijl 3"/>
          <p:cNvSpPr/>
          <p:nvPr/>
        </p:nvSpPr>
        <p:spPr>
          <a:xfrm rot="10800000" flipH="1">
            <a:off x="1000100" y="4714884"/>
            <a:ext cx="785818" cy="714380"/>
          </a:xfrm>
          <a:prstGeom prst="bentArrow">
            <a:avLst>
              <a:gd name="adj1" fmla="val 25000"/>
              <a:gd name="adj2" fmla="val 22612"/>
              <a:gd name="adj3" fmla="val 25000"/>
              <a:gd name="adj4" fmla="val 4375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72932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67544" y="1556792"/>
            <a:ext cx="8229600" cy="4525963"/>
          </a:xfrm>
        </p:spPr>
        <p:txBody>
          <a:bodyPr>
            <a:normAutofit fontScale="92500" lnSpcReduction="10000"/>
          </a:bodyPr>
          <a:lstStyle/>
          <a:p>
            <a:pPr marL="109728" indent="0">
              <a:buNone/>
            </a:pPr>
            <a:endParaRPr lang="nl-NL" dirty="0">
              <a:sym typeface="Wingdings" panose="05000000000000000000" pitchFamily="2" charset="2"/>
            </a:endParaRPr>
          </a:p>
          <a:p>
            <a:pPr marL="109728" indent="0">
              <a:buNone/>
            </a:pPr>
            <a:r>
              <a:rPr lang="nl-NL" b="1" i="1" dirty="0" smtClean="0"/>
              <a:t>Rechten: </a:t>
            </a:r>
          </a:p>
          <a:p>
            <a:pPr>
              <a:buFontTx/>
              <a:buChar char="-"/>
            </a:pPr>
            <a:r>
              <a:rPr lang="nl-NL" dirty="0" smtClean="0"/>
              <a:t>Je hebt recht op een huis van goede kwaliteit.</a:t>
            </a:r>
          </a:p>
          <a:p>
            <a:pPr>
              <a:buFontTx/>
              <a:buChar char="-"/>
            </a:pPr>
            <a:r>
              <a:rPr lang="nl-NL" dirty="0" smtClean="0"/>
              <a:t>Je kunt de huur opzeggen wanneer je wilt maar moet wel rekening houden met de opzegtermijn</a:t>
            </a:r>
          </a:p>
          <a:p>
            <a:pPr>
              <a:buFontTx/>
              <a:buChar char="-"/>
            </a:pPr>
            <a:endParaRPr lang="nl-NL" dirty="0"/>
          </a:p>
          <a:p>
            <a:pPr>
              <a:buFontTx/>
              <a:buChar char="-"/>
            </a:pPr>
            <a:endParaRPr lang="nl-NL" dirty="0" smtClean="0"/>
          </a:p>
          <a:p>
            <a:pPr marL="109728" indent="0">
              <a:buNone/>
            </a:pPr>
            <a:r>
              <a:rPr lang="nl-NL" b="1" i="1" dirty="0" smtClean="0">
                <a:sym typeface="Wingdings" panose="05000000000000000000" pitchFamily="2" charset="2"/>
              </a:rPr>
              <a:t>Plichten:</a:t>
            </a:r>
          </a:p>
          <a:p>
            <a:pPr>
              <a:buFontTx/>
              <a:buChar char="-"/>
            </a:pPr>
            <a:r>
              <a:rPr lang="nl-NL" dirty="0" smtClean="0">
                <a:sym typeface="Wingdings" panose="05000000000000000000" pitchFamily="2" charset="2"/>
              </a:rPr>
              <a:t>Je moet iedere maand netjes de huur betalen.</a:t>
            </a:r>
          </a:p>
          <a:p>
            <a:pPr>
              <a:buFontTx/>
              <a:buChar char="-"/>
            </a:pPr>
            <a:r>
              <a:rPr lang="nl-NL" dirty="0" smtClean="0">
                <a:sym typeface="Wingdings" panose="05000000000000000000" pitchFamily="2" charset="2"/>
              </a:rPr>
              <a:t>Je moet zorgen voor klein onderhoud aan de woning.</a:t>
            </a:r>
            <a:endParaRPr lang="nl-NL" dirty="0">
              <a:sym typeface="Wingdings" panose="05000000000000000000" pitchFamily="2" charset="2"/>
            </a:endParaRPr>
          </a:p>
          <a:p>
            <a:pPr>
              <a:buFont typeface="Wingdings"/>
              <a:buChar char="à"/>
            </a:pPr>
            <a:endParaRPr lang="nl-NL" dirty="0" smtClean="0"/>
          </a:p>
          <a:p>
            <a:pPr marL="109728" indent="0">
              <a:buNone/>
            </a:pPr>
            <a:endParaRPr lang="nl-NL" dirty="0"/>
          </a:p>
        </p:txBody>
      </p:sp>
      <p:sp>
        <p:nvSpPr>
          <p:cNvPr id="3" name="Titel 2"/>
          <p:cNvSpPr>
            <a:spLocks noGrp="1"/>
          </p:cNvSpPr>
          <p:nvPr>
            <p:ph type="title"/>
          </p:nvPr>
        </p:nvSpPr>
        <p:spPr/>
        <p:txBody>
          <a:bodyPr>
            <a:normAutofit fontScale="90000"/>
          </a:bodyPr>
          <a:lstStyle/>
          <a:p>
            <a:r>
              <a:rPr lang="nl-NL" dirty="0" smtClean="0"/>
              <a:t>Rechten en plichten van de </a:t>
            </a:r>
            <a:r>
              <a:rPr lang="nl-NL" sz="4400" u="sng" dirty="0" smtClean="0"/>
              <a:t>huurder</a:t>
            </a:r>
            <a:endParaRPr lang="nl-NL" u="sng" dirty="0"/>
          </a:p>
        </p:txBody>
      </p:sp>
    </p:spTree>
    <p:extLst>
      <p:ext uri="{BB962C8B-B14F-4D97-AF65-F5344CB8AC3E}">
        <p14:creationId xmlns:p14="http://schemas.microsoft.com/office/powerpoint/2010/main" val="2729863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marL="109728" indent="0">
              <a:buNone/>
            </a:pPr>
            <a:endParaRPr lang="nl-NL" dirty="0"/>
          </a:p>
          <a:p>
            <a:pPr marL="109728" indent="0">
              <a:buNone/>
            </a:pPr>
            <a:r>
              <a:rPr lang="nl-NL" b="1" i="1" dirty="0" smtClean="0"/>
              <a:t>Rechten:</a:t>
            </a:r>
          </a:p>
          <a:p>
            <a:pPr>
              <a:buFontTx/>
              <a:buChar char="-"/>
            </a:pPr>
            <a:r>
              <a:rPr lang="nl-NL" dirty="0" smtClean="0"/>
              <a:t>Het ontvangen van huur van de verhuurder</a:t>
            </a:r>
          </a:p>
          <a:p>
            <a:pPr>
              <a:buFontTx/>
              <a:buChar char="-"/>
            </a:pPr>
            <a:endParaRPr lang="nl-NL" dirty="0"/>
          </a:p>
          <a:p>
            <a:pPr>
              <a:buFontTx/>
              <a:buChar char="-"/>
            </a:pPr>
            <a:endParaRPr lang="nl-NL" dirty="0" smtClean="0"/>
          </a:p>
          <a:p>
            <a:pPr marL="109728" indent="0">
              <a:buNone/>
            </a:pPr>
            <a:r>
              <a:rPr lang="nl-NL" b="1" i="1" dirty="0" smtClean="0"/>
              <a:t>Plichten:</a:t>
            </a:r>
          </a:p>
          <a:p>
            <a:pPr>
              <a:buFontTx/>
              <a:buChar char="-"/>
            </a:pPr>
            <a:r>
              <a:rPr lang="nl-NL" dirty="0" smtClean="0"/>
              <a:t>Zorgen dat de woning in goede staat verkeerd.</a:t>
            </a:r>
          </a:p>
          <a:p>
            <a:pPr>
              <a:buFontTx/>
              <a:buChar char="-"/>
            </a:pPr>
            <a:r>
              <a:rPr lang="nl-NL" dirty="0" smtClean="0"/>
              <a:t>Verrichten van groot onderhoud aan de woning</a:t>
            </a:r>
            <a:endParaRPr lang="nl-NL" dirty="0"/>
          </a:p>
        </p:txBody>
      </p:sp>
      <p:sp>
        <p:nvSpPr>
          <p:cNvPr id="3" name="Titel 2"/>
          <p:cNvSpPr>
            <a:spLocks noGrp="1"/>
          </p:cNvSpPr>
          <p:nvPr>
            <p:ph type="title"/>
          </p:nvPr>
        </p:nvSpPr>
        <p:spPr/>
        <p:txBody>
          <a:bodyPr>
            <a:normAutofit fontScale="90000"/>
          </a:bodyPr>
          <a:lstStyle/>
          <a:p>
            <a:r>
              <a:rPr lang="nl-NL" dirty="0" smtClean="0"/>
              <a:t>Rechten en plichten van de </a:t>
            </a:r>
            <a:r>
              <a:rPr lang="nl-NL" sz="4400" u="sng" dirty="0" smtClean="0"/>
              <a:t>verhuurder</a:t>
            </a:r>
            <a:endParaRPr lang="nl-NL" sz="4400" u="sng" dirty="0"/>
          </a:p>
        </p:txBody>
      </p:sp>
    </p:spTree>
    <p:extLst>
      <p:ext uri="{BB962C8B-B14F-4D97-AF65-F5344CB8AC3E}">
        <p14:creationId xmlns:p14="http://schemas.microsoft.com/office/powerpoint/2010/main" val="14222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sz="2800" b="1" u="sng" dirty="0" smtClean="0"/>
              <a:t>Klein onderhoud </a:t>
            </a:r>
            <a:r>
              <a:rPr lang="nl-NL" dirty="0" smtClean="0">
                <a:sym typeface="Wingdings" panose="05000000000000000000" pitchFamily="2" charset="2"/>
              </a:rPr>
              <a:t> huurder wil aan de woning kleine dingen veranderen. </a:t>
            </a:r>
          </a:p>
          <a:p>
            <a:endParaRPr lang="nl-NL" i="1" dirty="0">
              <a:sym typeface="Wingdings" panose="05000000000000000000" pitchFamily="2" charset="2"/>
            </a:endParaRPr>
          </a:p>
          <a:p>
            <a:pPr marL="109728" indent="0">
              <a:buNone/>
            </a:pPr>
            <a:r>
              <a:rPr lang="nl-NL" i="1" dirty="0" smtClean="0">
                <a:sym typeface="Wingdings" panose="05000000000000000000" pitchFamily="2" charset="2"/>
              </a:rPr>
              <a:t>Bijvoorbeeld: ander behang, plafond schilderen, nieuwe vloer, verven, nieuwe ruit. </a:t>
            </a:r>
            <a:r>
              <a:rPr lang="nl-NL" dirty="0" smtClean="0">
                <a:sym typeface="Wingdings" panose="05000000000000000000" pitchFamily="2" charset="2"/>
              </a:rPr>
              <a:t>Kosten van dit onderhoud zijn voor de huurder! Vaak zijn het problemen waarbij de kosten laag zijn voor de huurder!!</a:t>
            </a:r>
          </a:p>
          <a:p>
            <a:endParaRPr lang="nl-NL" dirty="0">
              <a:sym typeface="Wingdings" panose="05000000000000000000" pitchFamily="2" charset="2"/>
            </a:endParaRPr>
          </a:p>
        </p:txBody>
      </p:sp>
      <p:sp>
        <p:nvSpPr>
          <p:cNvPr id="3" name="Titel 2"/>
          <p:cNvSpPr>
            <a:spLocks noGrp="1"/>
          </p:cNvSpPr>
          <p:nvPr>
            <p:ph type="title"/>
          </p:nvPr>
        </p:nvSpPr>
        <p:spPr/>
        <p:txBody>
          <a:bodyPr/>
          <a:lstStyle/>
          <a:p>
            <a:r>
              <a:rPr lang="nl-NL" dirty="0" smtClean="0"/>
              <a:t>Onderhoud aan de woning</a:t>
            </a:r>
            <a:endParaRPr lang="nl-NL" dirty="0"/>
          </a:p>
        </p:txBody>
      </p:sp>
    </p:spTree>
    <p:extLst>
      <p:ext uri="{BB962C8B-B14F-4D97-AF65-F5344CB8AC3E}">
        <p14:creationId xmlns:p14="http://schemas.microsoft.com/office/powerpoint/2010/main" val="1169871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sz="2800" b="1" u="sng" dirty="0">
                <a:sym typeface="Wingdings" panose="05000000000000000000" pitchFamily="2" charset="2"/>
              </a:rPr>
              <a:t>Groot onderhoud </a:t>
            </a:r>
            <a:r>
              <a:rPr lang="nl-NL" dirty="0">
                <a:sym typeface="Wingdings" panose="05000000000000000000" pitchFamily="2" charset="2"/>
              </a:rPr>
              <a:t>  </a:t>
            </a:r>
            <a:r>
              <a:rPr lang="nl-NL" dirty="0" smtClean="0">
                <a:sym typeface="Wingdings" panose="05000000000000000000" pitchFamily="2" charset="2"/>
              </a:rPr>
              <a:t>Verhuurder </a:t>
            </a:r>
            <a:r>
              <a:rPr lang="nl-NL" dirty="0">
                <a:sym typeface="Wingdings" panose="05000000000000000000" pitchFamily="2" charset="2"/>
              </a:rPr>
              <a:t>moet zorgen dat de woning in goede staat verkeerd. Woning mag niet verrotten of lekken. </a:t>
            </a:r>
            <a:endParaRPr lang="nl-NL" dirty="0" smtClean="0">
              <a:sym typeface="Wingdings" panose="05000000000000000000" pitchFamily="2" charset="2"/>
            </a:endParaRPr>
          </a:p>
          <a:p>
            <a:endParaRPr lang="nl-NL" dirty="0">
              <a:sym typeface="Wingdings" panose="05000000000000000000" pitchFamily="2" charset="2"/>
            </a:endParaRPr>
          </a:p>
          <a:p>
            <a:pPr marL="109728" indent="0">
              <a:buNone/>
            </a:pPr>
            <a:r>
              <a:rPr lang="nl-NL" i="1" dirty="0" smtClean="0">
                <a:sym typeface="Wingdings" panose="05000000000000000000" pitchFamily="2" charset="2"/>
              </a:rPr>
              <a:t>Bijvoorbeeld: nieuw dak, nieuwe kozijnen, lekkende dakgoot, verzakte tuin. </a:t>
            </a:r>
            <a:r>
              <a:rPr lang="nl-NL" dirty="0" smtClean="0">
                <a:sym typeface="Wingdings" panose="05000000000000000000" pitchFamily="2" charset="2"/>
              </a:rPr>
              <a:t>Kosten zijn voor rekening van de verhuurder.</a:t>
            </a:r>
            <a:endParaRPr lang="nl-NL" dirty="0">
              <a:sym typeface="Wingdings" panose="05000000000000000000" pitchFamily="2" charset="2"/>
            </a:endParaRPr>
          </a:p>
          <a:p>
            <a:endParaRPr lang="nl-NL" dirty="0"/>
          </a:p>
        </p:txBody>
      </p:sp>
      <p:sp>
        <p:nvSpPr>
          <p:cNvPr id="3" name="Titel 2"/>
          <p:cNvSpPr>
            <a:spLocks noGrp="1"/>
          </p:cNvSpPr>
          <p:nvPr>
            <p:ph type="title"/>
          </p:nvPr>
        </p:nvSpPr>
        <p:spPr/>
        <p:txBody>
          <a:bodyPr/>
          <a:lstStyle/>
          <a:p>
            <a:r>
              <a:rPr lang="nl-NL" dirty="0" smtClean="0"/>
              <a:t>Onderhoud aan de woning</a:t>
            </a:r>
            <a:endParaRPr lang="nl-NL" dirty="0"/>
          </a:p>
        </p:txBody>
      </p:sp>
    </p:spTree>
    <p:extLst>
      <p:ext uri="{BB962C8B-B14F-4D97-AF65-F5344CB8AC3E}">
        <p14:creationId xmlns:p14="http://schemas.microsoft.com/office/powerpoint/2010/main" val="103487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416</Words>
  <Application>Microsoft Office PowerPoint</Application>
  <PresentationFormat>Diavoorstelling (4:3)</PresentationFormat>
  <Paragraphs>73</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Concours</vt:lpstr>
      <vt:lpstr>H4 Wonen</vt:lpstr>
      <vt:lpstr>Wat gaan we doen?</vt:lpstr>
      <vt:lpstr>Huurovereenkomst</vt:lpstr>
      <vt:lpstr>Huurder v.s verhuurder</vt:lpstr>
      <vt:lpstr>Opzegtermijn</vt:lpstr>
      <vt:lpstr>Rechten en plichten van de huurder</vt:lpstr>
      <vt:lpstr>Rechten en plichten van de verhuurder</vt:lpstr>
      <vt:lpstr>Onderhoud aan de woning</vt:lpstr>
      <vt:lpstr>Onderhoud aan de woning</vt:lpstr>
      <vt:lpstr>Huurtoeslag</vt:lpstr>
      <vt:lpstr>Huurtoeslag</vt:lpstr>
      <vt:lpstr>Voordelen van huren</vt:lpstr>
      <vt:lpstr>Oorspronkelijke staat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H4 Wonen</dc:title>
  <dc:creator>Sjoerd</dc:creator>
  <cp:lastModifiedBy>sjoerd</cp:lastModifiedBy>
  <cp:revision>33</cp:revision>
  <dcterms:created xsi:type="dcterms:W3CDTF">2013-12-12T12:53:20Z</dcterms:created>
  <dcterms:modified xsi:type="dcterms:W3CDTF">2013-12-23T11:11:18Z</dcterms:modified>
</cp:coreProperties>
</file>