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1A48F1-0048-4D2C-B663-805E2AA0BDC6}" type="datetimeFigureOut">
              <a:rPr lang="nl-NL" smtClean="0"/>
              <a:t>4-4-2014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962E5E-AA2D-4834-B853-E332286022D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DZ3wXv-lg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H6 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1+2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10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/>
              <a:t>Iedere afdeling binnen een bedrijf bestaat uit uitvoerende en leidinggevende functies:</a:t>
            </a:r>
          </a:p>
          <a:p>
            <a:pPr marL="109728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b="1" dirty="0"/>
              <a:t>U</a:t>
            </a:r>
            <a:r>
              <a:rPr lang="nl-NL" b="1" dirty="0" smtClean="0"/>
              <a:t>itvoerend</a:t>
            </a:r>
            <a:r>
              <a:rPr lang="nl-NL" dirty="0" smtClean="0"/>
              <a:t>: je doet het werk dat je wordt opgedragen</a:t>
            </a:r>
          </a:p>
          <a:p>
            <a:pPr>
              <a:buFontTx/>
              <a:buChar char="-"/>
            </a:pPr>
            <a:r>
              <a:rPr lang="nl-NL" b="1" dirty="0" smtClean="0"/>
              <a:t>Leidinggevend</a:t>
            </a:r>
            <a:r>
              <a:rPr lang="nl-NL" dirty="0" smtClean="0"/>
              <a:t>: je moet het werk regelen en toezicht houden.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Functies op een afdeling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80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Ongeschoold werk</a:t>
            </a:r>
          </a:p>
          <a:p>
            <a:endParaRPr lang="nl-NL" b="1" dirty="0"/>
          </a:p>
          <a:p>
            <a:r>
              <a:rPr lang="nl-NL" b="1" dirty="0" smtClean="0"/>
              <a:t>Geschoold werk</a:t>
            </a:r>
          </a:p>
          <a:p>
            <a:endParaRPr lang="nl-NL" dirty="0"/>
          </a:p>
          <a:p>
            <a:r>
              <a:rPr lang="nl-NL" dirty="0" smtClean="0"/>
              <a:t>Als je geschoold werk doet is het soms nodig om je kennis op te frissen, dit noemen we </a:t>
            </a:r>
            <a:r>
              <a:rPr lang="nl-NL" b="1" u="sng" dirty="0" smtClean="0"/>
              <a:t>bijscholing</a:t>
            </a:r>
            <a:r>
              <a:rPr lang="nl-NL" dirty="0" smtClean="0"/>
              <a:t>. Als je een heel ander beroep wilt gaan uitvoeren laat je je </a:t>
            </a:r>
            <a:r>
              <a:rPr lang="nl-NL" b="1" u="sng" dirty="0" smtClean="0"/>
              <a:t>omscholen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soorten 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9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www.youtube.com/watch?v=LDZ3wXv-lgc</a:t>
            </a:r>
            <a:r>
              <a:rPr lang="nl-NL" dirty="0" smtClean="0"/>
              <a:t> </a:t>
            </a:r>
          </a:p>
          <a:p>
            <a:pPr marL="109728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Filmpje kijken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Uitleg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Maken van de </a:t>
            </a:r>
            <a:r>
              <a:rPr lang="nl-NL" smtClean="0"/>
              <a:t>wintoets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deze les doen?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0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Ook dit laatste hoofdstuk weer extra opdrachten</a:t>
            </a:r>
          </a:p>
          <a:p>
            <a:endParaRPr lang="nl-NL" dirty="0"/>
          </a:p>
          <a:p>
            <a:r>
              <a:rPr lang="nl-NL" dirty="0" smtClean="0"/>
              <a:t>Simpel </a:t>
            </a:r>
            <a:r>
              <a:rPr lang="nl-NL" dirty="0" smtClean="0">
                <a:sym typeface="Wingdings" pitchFamily="2" charset="2"/>
              </a:rPr>
              <a:t>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Goed gemaakt: 8</a:t>
            </a:r>
          </a:p>
          <a:p>
            <a:r>
              <a:rPr lang="nl-NL" dirty="0" smtClean="0">
                <a:sym typeface="Wingdings" pitchFamily="2" charset="2"/>
              </a:rPr>
              <a:t>Goed gemaakt, maar een aantal fouten: 7</a:t>
            </a:r>
          </a:p>
          <a:p>
            <a:r>
              <a:rPr lang="nl-NL" dirty="0" smtClean="0">
                <a:sym typeface="Wingdings" pitchFamily="2" charset="2"/>
              </a:rPr>
              <a:t>Minimaal gemaakt: 6</a:t>
            </a:r>
          </a:p>
          <a:p>
            <a:r>
              <a:rPr lang="nl-NL" dirty="0" smtClean="0">
                <a:sym typeface="Wingdings" pitchFamily="2" charset="2"/>
              </a:rPr>
              <a:t>Te weinig gemaakt: 4</a:t>
            </a:r>
          </a:p>
          <a:p>
            <a:r>
              <a:rPr lang="nl-NL" smtClean="0">
                <a:sym typeface="Wingdings" pitchFamily="2" charset="2"/>
              </a:rPr>
              <a:t>Niets gemaakt: 2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opdrachten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46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economie onderscheiden we vier soorten sectoren:</a:t>
            </a:r>
          </a:p>
          <a:p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Primaire sector</a:t>
            </a:r>
          </a:p>
          <a:p>
            <a:pPr>
              <a:buFontTx/>
              <a:buChar char="-"/>
            </a:pPr>
            <a:r>
              <a:rPr lang="nl-NL" dirty="0" smtClean="0"/>
              <a:t>Secundaire sector</a:t>
            </a:r>
          </a:p>
          <a:p>
            <a:pPr>
              <a:buFontTx/>
              <a:buChar char="-"/>
            </a:pPr>
            <a:r>
              <a:rPr lang="nl-NL" dirty="0" smtClean="0"/>
              <a:t>Tertiaire sector</a:t>
            </a:r>
          </a:p>
          <a:p>
            <a:pPr>
              <a:buFontTx/>
              <a:buChar char="-"/>
            </a:pPr>
            <a:r>
              <a:rPr lang="nl-NL" smtClean="0"/>
              <a:t>Quartaire </a:t>
            </a:r>
            <a:r>
              <a:rPr lang="nl-NL" dirty="0" smtClean="0"/>
              <a:t>sector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Indelen van bedrijven in sectoren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0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Bedrijven die grondstoffen produceren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dirty="0" smtClean="0"/>
              <a:t>landbouwbedrijven, tuinbouwbedrijven visserijbedrijven en mijnbouwbedrijven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sector</a:t>
            </a:r>
            <a:endParaRPr lang="nl-NL" dirty="0"/>
          </a:p>
        </p:txBody>
      </p:sp>
      <p:pic>
        <p:nvPicPr>
          <p:cNvPr id="1026" name="Picture 2" descr="http://upload.wikimedia.org/wikipedia/commons/2/2b/Suikerbietenrooier_zesrijige_bunker_(Sugarbeet_harveste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469" y="-6224588"/>
            <a:ext cx="7401556" cy="55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eg;base64,/9j/4AAQSkZJRgABAQAAAQABAAD/2wCEAAkGBxQTEhUUEhQWFRUXGRoaGRcYGBgdGxccGBgaGRoeGRsbHCghHBolHRwYITEhJSorMC4uFx8zODMsNygtLisBCgoKDg0OGxAQGiwkICQsLCwsLCwsLCwsNCwsLCwsLCwsLCwsLCwsLCwtLCwsLCwsLCwsLCwsLCwsLCwsLCwsLP/AABEIALYBFAMBIgACEQEDEQH/xAAcAAACAwEBAQEAAAAAAAAAAAADBAACBQYBBwj/xABCEAABAgUCBAMFBgQFAwQDAAABAhEAAxIhMQRBBSJRYRNxgQYykaGxFEJSwdHwByNi4RUzcpLxU3PSFoKTsiQlQ//EABkBAAMBAQEAAAAAAAAAAAAAAAABAgMEBf/EAC4RAAICAgIAAwgCAQUAAAAAAAABAhEDIRIxBEFRExQiYXGBofAjkTIFJFKx0f/aAAwDAQACEQMRAD8A+vpaCpXCYXBEqihDgAjxcl4XTMg8uZCAWmaciKIURGolTx4ZI6QWAGSuGoX8NjBxAxnsSJEhASJEiQASJEiQAeKEDTK6wWJAAISrwWKrWACSQAMk4EepL3FxAB7EiRIAJEgUrUIUVBKkqKDSoAglJYKZXQsQW7iCwASJEiQASPKY9iQACWiPEWi61iF1LhiGKxFFMYBVHoVAAxU20UJc9IKgWi0IYAyoodPDUSABP7LEhsqiQwMyXoC94bRp2hmJBYADpx5RPs/QweJCAGmXBIkSACRIkSAAahA1LhiKqSDAAETIv4ke+F0iJR1hiLJW8WitAgHEZ9EsqqSnAqV7qXUA5uLB3yIQyvE+JS5EszJqmSPmeg7x8v49/FxIWpMgEpADFDEkuXdahSkN0BLwv7XzVTpRSsGZIXOkLKRWkoVqNOtTulbBIUEulQUHWSLs9/8A0WJKJC5bBlISsqc/5iSm5ALBynbcQ6JkzleI+0utnIeYkplqsStajYjLWGO0SX7ULkJCkFRD2CDSW7bWjo/args6SgFYQylEAvYtLWojrgEY3j59x3hWrtTpNQmWlLlXgrpA6vS1Lb4hOEUiVFM7LQfxUUlqps1H/cRV8+aOjk/xTdDIMmas2SAWYndQeyRk2GGyRHxTT6DUTELXLRMVLQCVrShRQgAOalNSLXY9Y2fZ3hC5hLJvSkmzWLMfXPrERjvTYpR4q7PtHsNxqQgzkKUQpcwKKlXrUZaKlKI+8pTk2AvHWcI41K1JmCSp/DVSq2/UdRmPzfPXOkTpYC1pNRCk5CsNYuHI/KPun8OeBo08mYtAWBOWVJC1BREsE+ECxKXYvbrfEU1K/ka42uLvvVHWxIkSGB4TAZs2CqS8CMiGAstcCKoaVpXiiNFe8MQFIg8u0H8MdIulLbQgLAx7Eiilwhl4kA8WKqnmHQDDR7CR1B6xIKAdiRQKizwgPYkSJABIkSJABIkSJABIkUXNSGcgOWDkBz0HUxeACRI8JiPAB7AtTITMSULAUlQYggEHzBzBYkAHyFfDJap2rQpAWUEIQshykookJCehPiVW/DH0EqQnTKMwEoPKoM9mEu/QWztHD8N1wOv1kogMqcF1Es1Mwkj1t8I7D/HJSZaWUghvxAH4H43iiJHJ/wAQ9STp5STU6VKupJDgIUAbhi73beOy4gQNFMCgCkSFOCHBAlnIMfMfaO4UQ1NyAk8odtsDy7Ruar2/0KtDMkiasTFSVSxWCblBSAVAZ7mGxIn8L+FI/wAOqNl/aFqRYKdRRLS1JsXpy4IANxcx7wHTTPtuu+0JQZoRJCvDBKX8I+697ho5ThntbOkyUSNKpKaaiVhIUVFZdk1BgGbv6Rr+x/tFMCtSqZ/MnTKFKWbMEIIdVKWb7tsqKRguJixzjoyPb2T/APsE/wDcb4S5Ud3wDh2r06AqRKmcxUtaJi5dCytRUS3iOg3sQOjhTR879rOLCdq0TQKUmYVCrPupTfb7nzjU9iP4h61epInKVNkpQoeGlCAXBSAXCXtfeKYLo+0y1EpSVJpUQCUu7FrhxlusFCozJXGpBA/moSSAaVKAIcPcPmHJGoQv3FpV5EHOMRLTKTQxUIjxWkRYJEIZCYgMexIAPCYoZsXKhFVEQAUXM7wBSoInUSyopCkFQykEEjzGRFiR0hiFiqBTJsNKWIEpQhgJKJ6GJDNUSADlB/EC/wDlD5x4r2/VtLSPMK/WOQR0fubQRB7/AC+kcHvEiOR1Z9vl/wDTSPQ/vrEV7eTGtLT8FfkY5WprEiq1sm/rFllv75+kHvEwtnU/+u5jN4aX6gH6PEV7czdkJF+h/WOXQt7h7Zt+/lF0v0J/flaF7xMXJnRD25nfgQO1Jt84uPbef+BP+0/+Uc0AW7jIBG48o9SLPB7xMLY57R8RmavwyeVUsukgWB65d8Xgmn9odQhRnarUOEJUUAgITUQzGlJqtgdYTHxhLjUkrkqABNwfnfyH6Q455uSTYJ7PJ/tYqaonxyeyFTAA57pH7EVTxdZD1TCBk1G3riMDiXs5M0pAmKQoTEkgpL3QpLu4t70M8EnKSiYgFkrKSodaXb4Rs0/UmcEk3Rqf4mr8Sh5rT/5Rf/FVjCz/APIn8lRhcW0algLQkqAcOkEgNl23hXgktphs3KfqITVGDSq6OiXxVd+c9brH/lcxmfa5itQkpUPdBLsoZYuH7j4QxNaMLis1lcpAcAfEw4dlY3vRq63WslcsBJKEFKlirmCUUJJBLVNd7friSZiFIJKEpqLvMMxQu1wQFMDDQI8OaHuoAAedje8ZM3TKNKEPkAAkkXthxG2zrj0NaTVFIKEeGtZICQgqs4bCkg+v6RpTJZkSymoFaglKrWcklmcW5RHvC9ImUVzLGjlHde59MehhThE/7QuY5smYkJ7kOCe9zAnszlJtuvIX4p7RaqVMVKkLShCGHupJKqRVcg72jNR7a61B5loX/qQnf/S3SNZenR4syxUVqKmIu6lE5HmIHq9LKWAlctSVYBIIPmDuO8ZOavZpwQ/7P+0A1Cz4joXcsCooUSXJAuQoXthicR1Gm1RCnlrpfdMwJPwCn9I4rhPspP8AElTNMqtCVorVZKpWCoKSTzJZ2KXfoMR9CmS0VswIC0oJpF6sm48o7MfiZRVdmUsEWxvTcR1AmomkmapHu1h2CrG+cPCP2nUJqFauaZ4h5yC42N2IJaNOf7OIMstTWkCv8KSoE5G4FPqYBp5CQEoFV961WsSwBcCw6Rz5G5vktfYpRpDmn9rNUmUUFlLdwssSAS5DYNzboIZne3OoY06eWS1v5is9WpZuzxkT9KUkAj3g45gC1zcKSroOme0VTIeX4gTMpJIDiWRZnakpJF4xvJ0mvyW7HPaLjR1mkRLWFS5r1KCWoJGMl2a/nGQlDzpBmFSpcoAXWSq1+XpeGNPKTMsCbX9xQPyUqK6qVSAoDlJYOS5Z8ApDRLyZFHlpoimM+zydPpdRMn1TJhNQlppDgHqoqyfy7x1Mv2xkn3krT5AERwS5gGSB5tAlT05cAecZe9yXkgtndzfbOVtLWfVI/OAq9tEf9Ff+5McKrWIAcqHz+nT+0VOp7K/2lj5GH74/RBbO8X7Zy9pSz6oH5xI4LxDslXxH6xIPffkh2w8vJDCzYIPyb9vFCkixqbqVIHrkQulEwsgBScGorFRtclng6ZtP3koFyXN+hLk/Nukc9EGFppU8TVLShCApRI8RRURezFIYxr/4wiUSJiytZuyQkAeQ6erxfiUxUlSFpqUn3VO5CbWOA42Gbkd45r/8edqSlaSApqVFRsd02+IzuOkejGpw6NY1L/I62Vq0rYoUhSiLAm/w7YgiUKcOevuA3+IdvhAdKdPISnwkykkOK5oK5jPkpalD9GPpiGJepRNSooKiBYqpCQS4JKQ39hGOXw1K4/0Q16HgkqIICmt+H6kZv0IgtN2IBYC7D0Yk/KF1zCbGksT7yvMYG/S4zjMVm6lLJKlU5YEu52JNXY/KOQkvM4npkrUkpnKIAt/LAce995vKBcR4zIVLKUpmBZBuSgjHVJ7iM/is8lQqIUaWKhYHmJFm26xko1fhOnnJJcNc4Az1jpik90DfoL6QhcwBDqUXtv137tG3ptAqX7xywte9+8XkzEyElCgalOSolnBLgPcqHbcB9xCupAWgKKhLknFJ94kgNa7v22uQDG08iTo2SvTC8QTNS5kTglti6SvrgkWv1hGVxKaFJ8YgvhVi1sEi4+cH03DVkBP2TUKlP75SkeqQ5jyagJUsJHioDO4ZaAAbs9x+kZrxC6sHh10A1HEAsKDgKTlJPzB3B6/FsRmjiKSLEpO9nF8XbMU4tpCEImoG5uLkfiB3yHv1jzRThYsA5vbyjpg12jNQUTQ0GoCqgtijqzWCt3wbw1VJSQuWoBQNgV9bAgHMPK4c8oLUAEKJBwB7ivzaFTw5AIKQks+FJsbX96+8ObRcbEePa5MqWmUlQKyHAGSVEufS8C4AmYlNEq6phSHyQRe20Y2olA62awdlDF8JD/nHeew+nPiGYq1Ipbzb9Gjny5OEL/dlY8a6NjT+yCRKAJ52zc3/ALWjjjKXLXMlL5aVkEAFmLspLjIDXHXzj6TqtSszUpQopZSeUYUH5iotax+YxHN8flImTJi03IUEFQf7pG+MviOHG3e/M6nH0Oa00+dKqRKmFBSVOoEsckBgDnrjEdnwdSpkgCYtPirZagr3tkjAsKg2I4rUT0omLC3BKmBSS9wnoQ3n2jel+0aZ+nEjTzkSnDElwpVtlWIuTscmPWjKLhVbOR2pM6zU8YklBkImI8QklaUkVKUNiG2AvF9LJCF1KL4bLilh+Rv3jh/ZDgf2Za5swDkQeYKBBTY4ICnsbxgav2wCZiFS1zCCS7gAF/JRwT/eG6T0C2j6OtKlT6q5dNwEioEO5ADpYnJN3vDHGteFSyiSoBACJcsB1EB+cqpwpV8O0cVO42uaQEy1KCk1FSQSUUsCoANcFjdsxkan2rWAQoFKg9yA9izlJs/76RnwXF12Fbo7/gmuXJSqWsBRNyqwNhgEs4zkbmBe0uqQVpSpdNAuAoZN8MSdo4vhftOlhSEhWWWmoehyMbGOr4TxiVPNS0sosCCFKR2KShNTH+olrxySU4w4S/8ANHoy/wBMyLH7SMoyj6p9fUAlMshihSgf6VMXfBUR/wAGPQZaLMlI6FSB2cgD9vHnF+FTtXOQNNOlTJbusA0JQAWAyVFRBOBt3jbHskpFgZQUc8q+beylZbpHNPEoq+/398jjfh5J0lZiy9cn7nMNqUzD07AQSsqPuqvuQhLfVX72i0/QzEGmaFPfDserN6bwpKnJY0Bavg3Rup3jFx9F+/gyaa8gh1oTZ/qfnaJC32qbshIHS8SK9g/Vf2g4iel1SrMCVqLAJdeC9zYA+fSGJvFAjnXekfdWHvdiBb4PETLUqUq6lPmlJBcK5iFFmw0BVopSUN4csf6kgkB7GoAPjd8tFe1iZUAPECuoIlu4BUFEk0lsCoYN/TEc5qJSgoEiwAubg77Hv5x1y580ghMyWkJwBgNaz77bxl8U0dypS0qJxhzYkPhjteN/D51F0+ilR0es1qlJTMSSGYs5ZQFyCPKB8N4kFoCgGEwEgfUfW/eFdBrEp08srIqZv9VNiR1GPnGToZzqWUClCTyC5AsLB9nePTtMYfWy1KWwC6QC5Qkkm9i+Nxbpe8D0WrmKWEjxCkcuSKeoUWxZ2HSNPxpZYmWH/qUsEDekJIB/93aF58+YSQhUuUCBzJUoqUHbct3c+UedlqM2rX79hUMTpBVUVz0O3KDUQnzJOMXEZfgTRMqpQpKcF2qNLhr4du8CXoJKDVNmkhzY3dtgQzd/WD6qekIlt/lnZw/TmHlEQm01Tv7BxVjOtQpS0fzK3V0B96wDjA72xHSeyuhlrWqcoAok8ktIFgUh1Kvv36vHKcP1YQqWt6klYJdsIIe3XOOkdNwUDSqn6aaQmXNWpclexSvqdn69X7QeI5V+/c6cXZvS/aEqqKUCkDBZ0m5dRfDdPzjG9sKETNLqpTcy/DU33kqubY2PwEezeEqATUZQQgqNajak4B5mLdfrBZVGpVLpL6fS81Z+8oBrD8LWfzjDjC04/c3fRx3FtAUTJ6AClN2NqQDzfFiR6RzrBMsLqADgernp5/KOp4/xDxZ0xUu6GF+wNy2cfSOa1WlK1qEuUVXcBnDG+R59I9DHNx0zjl2dNp+PlUmXpikc5NJdz7ijtYiAs7cpDA5Sq5dOC18H5dY5tfBJqQZgSUqQrCQagGuQRt5Rt6Lh2pUA+sUh7kArNh3eyns3Yw5ZopW2S68zmRqadVOJf/MU3+4j4M0djwbiC0qZBqXUDTssBwpI2qYuBklI7xlzvY9NdXjrLuSSHKlKvnF97nO0PHRIkmlJU4AU5IflJPe7MSLYjGebFNV3Y4yp6PoOuGpUhIkkJKwxmkAKlp8iLq6DAa/fN4iuXopQSTZmQnJUq9zv5n+o9YwjxlZSAhSiC98EZzYPZu8CnzZiiCXVa6ixHp2Hx/PGK4Okr+ujV5fRGPL8ZcwkJa5NRBBJV0J3jzS8JWA0yVLpJBNT1kC9m93vvykPG3J0ayguzdQ+LGxwL9cwaTwn8auqgqokva4c/wDLmHLM1btL8mVmBp9EZalHxpiUqcKlBRCWVsAThibxn6nSaZEsUS6piV/fU6aQcBDOXs5J3jsJPBUOxU7WLWJ7N2sP+YrTJQoUy0KVkFTVFne92ID59IcfEO9NsV10YvApEyYqauyfDlLUkA0mpmSEMc3OOghjST9RNZCpk1ROACok9wA5dvPEP/bUM9FJJuwAPR7fu8Iy9QtKq0LMtRdlIUQQ2QMv64jWE8j8qK21tHP8e4CqSa0q8NY95BZJHkHq9CI6TQgJ0YAWlE6allFVSQlKhgFIN9z7uWeMGbwmlRKlFRNySSVE7km5JxeOgn6VapMgk4SQXF0N7uNmHpFTy/Dt2awyRjb/AH9+hl8M002QsLE1BI+6ghVjuWOOxbr0j6poOPeLL5g7JqKQQVOM0jz8o+V8SlUuFKSqw2tffL/3Eb/sbo5nhKmqpRLDsVsHYO4JdvNmjHLJzXNI6PCZLfFm5xD2wVWyGl4uS5v1DN+cc7qOKL8dSjSUqvyOHLb933EZGtWJuoWr3qlGm5AIxbHnB9JKJ2dINwMj0zGvCKXxdehhkySk6k9GhM44p7BI8ySfi8exUaJOySrubxIy/g/4mNxA6ziKlAkKpSGGDUVAOeTOL/TeEE8adTLmKUmzUsAoWySbC5DCGJ/CJBQOYoUEkcq3SAQbX2LnZy+2yiuHyiwStAHlz93vf4xGPHB+v9EKJBxAFZ8NaWs3LYPZ1KLM2cbYj3hMmdqVgyUihwFFRuQLk4sC2+5Au8aGm1UuSgply3UoMSw5mu5axHbMG0esmrYIZCRy8pwbNb4PD4uO+OvmUo09ifGNHNmLoI5suAQWFuVwzQDScLmJpClFKbjqWBZ7d/3ltbVzlIUQpFgHdKyQcuSPe2wWzHkmXOmF2CEtassp2YlgDftGk/EzryQJpOz06UFI8RYBYY3AJubW84tL0kqnw1TeSxdJBYO7sQ756vEmcKuQtbguxLA7WLk7k/ARc8MkopVRWRcYt6OxLRzPImrcr+iJsy5/D5filQJUEuQgpFJfoD/aK6zWAGkhiAGDv/8AXHwjaGpko5qU1OzAMQWAJIZgWAD+cBHEEh+UKUl2SAAwwQMWa0HtOVfC2F2YcrRT6XKGAClA45nuGN72ONh1jpuD65YlBE9KVyxhKsps1j90xkjiFRJWilJdi1x0+Z+UDnyVqWnmsbhrnLOQzi3UdY2vLLTSRScl0aqdNoEqCkacODygqs/ql8PvB9dryUoSCEJDrKQLEOQHszH8hGVqKHCJqzUpTm5cEABhYYz6wsmdc+80s0JqUGSQ5FQe+DnvGaU33ITnJjcsynUJTkkvyhTu7mwcsA3TIeG+G6gUgJLpBZ/dwLWbBv5QObw6aSoIly0EAJJISnLXDXNnc9h1gc3gc0kFRlosGtzbg43bzjNqFbkSBXXVzMKTj3uUlsg9/lA9XLWVNLDgXBAJxZzti36Rpq0mnlpAJv0BPNsSpjv6fKIviyEJpQhhSGAbpZ2Ge3lfpUXu4xv7DX0E5OimTA4xvilPkDbeHRwkWSVgsMuom17B+n0+NVcRWsctLM1NwoWDtZrZGc9oRlzJgUGmMQWcOH2dV83jZQyvqkVTZrTPDlodTKwCMeWw+cCPEkgK5U0s4ShvXAune23lGarSlAUVBVrG5vcM7m+0Gl6aWsHwwUli9YexwU9Lj63MTLw8VXJ3YnFLsvN4oVJSEKfmu6W2w3m/6wJOpUAskOxteyb4+efKCS9Ml+VFWC9xnoQQQ1j6xq6CQwJWAEWYK+8P6uUHqN4beGCqguKMZH8xZKLf1HY7N0u3od4YHDyQyyApT3BCnLu7i3p5XhzUztOkghiRUGHfbl26OCXhTUa5H/8AIBL2LjcWG+Wfp+UXylJ/xqvmPb6DydAwAIyL1HlOersWb4dopTITUahU/uuBjbu94Um6iYTz8zH4t1b1ihoSQSmxOc9Mg3zFexm9yl/Q+L8w6dYAykSQD+I3b12Pw9YWnTlEGpRKTtkH0F4mQSocoOzZ7D4fGDoMtiGqU+L4+RBxaL444bqytIyhpRUnwwhVLEpUQx7F28ukaPEp0+comZyIUkAoSUsCOpw/kcfNyWCGSEo8ibgM4z97tFhpFfeWAnoAL/CzPvGU/ENfIXN+RkSOHkOEhzYi46u2bxsHRlIdVGLuSP2YoucmUlgAo2uc52Y4z8IztUVresFKTgNYgt8dt4y4yzO7pepNWNTuKoQaVM4tdv1uIkL/AOGv7k1Dd1AX8jeJFe74PUdR9T2Zw+Yr3jcEPTZNyHIDOWG1hB9HwhNJC7l3s9g2FDD/AKQPU6ohYACSpYTSkKVcb1F6XF/laB6vUTa0BX8t3IDgvS7uA214hSy1SdIm2PolSJX3cOWUQ4LAeZuHj2fxNKUh2lgXtk3364jnNbplumpXKpnNQLAnLO4s0NJ4Sk2FSbhishQAKXZxZ7QexT3OQV6s2TxBSTcFCcXuSfT1zCK+JhVyklI3u9RNr9g+0A0nCGmYWpmAUEsKTUaiXcBwdvrB5PBicOxYksLMcAl3JY323g9liXbFS9RTU8RnKboCSQfjzDew3xaG9GgLtMrUSHCQoBL3awwQQLv0xGyqTLlhiwFndrkEZOFGzW7vHi9ZJQGPLUC2GIfrhrg+sTLLFx4xiK1VGJw+SanoVyWYBJTkuAojIbzjZ1clC6KUBKwzm1gC6hcFi302eAHXoTLCgKU3Yi7bH9IDpeIIFSkKK0iqqnAsWGGPV32hSlOTtITtmiZCaKXUS4IAUGSxF2JyGdiYIkJBZS6iMcxbrgMNz8YwdRqilID1KVdRFiH7Mwv3NhE0fD6g61KNQIcmybv9fzhxxT48m6Q+OjTQNOSFBNSsCm6rm++D1HSA6nWJRyIlhNLbguSGcEZLWjJmaLwy5AHQjB8jj4Qed/LAsCCHt3J8r9jHVDwyTVys0UENy+JLatdktYgnmIckNkA2hfXzlKrCVEAkF7A9bNswA9G8xyZK1lkjlDnZsWHr27QTRaer3iwUCxABfbftv2ivYwg+QcUtlZUkGYly5UbnA6n17QWYpl8qVGzFrvdmYCwwRvfEETw5KSAoOoXCgpmIdwQ23XttiLfYJ0sNKI5mc56PzDJtnt1hvIntDv0AzdLMCEqILPge8Buwtd/reIjRqSqooWzGxBGbcwL2vBpEicmomaFUH3SRTa93vuT6GGp3GwAMKdRFIBt1Jt7txcRlLJkcfhRLboJJleIGWhqmJJFwQbP2sT694NqBKSlxZKT7uQAp3BeM/XTlLRdRTeyQBuSMjsHe0Z2mUEulyytwcF7AiIhhySjt6BRdGvP4mB/lJBtZreTD+20Io1ExSipdLj7hwpOMDe/7aBrsCWDubuSwxcN1bHf0qiYSQ6SQxDsSxOGYxvDw8IraKUUVlBKTgD+39oi1Ztb6H9veImQsJC1BJSbCosA4+8bNa8aGjnppCUqTWzAORjIDOz3+O0aTyqPWxuSRnCUo7cp3LsdunYX7w9LlJSnnCGJcBywPRgXxvm4vB9HMVUutNKgWKS7F9wrvBp+kqszpfrTs22Rn4xzZPE13ohzKp06gE0hJR0ccp2LnOe28SkVXCid0pZj3Yj0iJWtNKUpS1hSSxS3V2+sZ/EtYpKyxLdKredha+27H154ynkdRErY1rNUmWamy4YC7t5DeEZfFqmZLXLhvmPhC60ClyAkl3N3LNdQwN4JqpYU9AUygLhjdnWLd+4xHTDw8dc+9lKK8yTNMWrqYWyWJFgCD1/SDy9TLWyV1Pu5zkegjPXqFqYMFBi4pIJf9/PeGBwV0VKCif6SUlP7EaZI6+J16DkWk8IcA848kiPINKnTUpSAsEAWJU/ztEjFyyX2Tsvp9IpDE0sBghRIObBT/AJb+jU2cZlNQCSg2dIc7bjlDt5kDyhTUaqhnWCshxuRuSXNgf3bGbquMUBia1g7EMWIy1wRfI/KOXhOb12RtmzMnS1U1Uqu7tYGzWckt2+EUma6WtSQR7pwAXBa5tgkH1jn0atRKQCbFyXOLML5OScZhjSKoqUoqJOzm9+sb+6S7K4M6VSqUAstmdi43YuM+nbeM2fxxaDSZZcuygznDb9IzNTrZi2c9Xd2AJx5bekeoQkqFveNhYnct3DDYRWPwar4xqHqF0Gq8VdU5aglCXISCSLZfFnFvygep1aSsU3ZQJUCTZOwJIyGG3lA1oJAKRyqt2N/l5QfS6BSwbpQACbn5Drdo29jji+V6HxS2ezeIqVUAlqgPupcBgot0JPzaBaaWRUgAl8gOd+3nvGjqNME1MtSJrBQdIYgkpZJNqiAS20BVrpqC1ASlhY8wNr3I74vhhvDhKNVFWJNeRbw+XmXTsmph0sTvlrEs9484cmtSgzpexpBLBwOYNzXziyu0P6TTIWEuObmLqdwNrlywv5XhjTSEy2FIKSS9Rt/SQLl23bYQnONNP+hmYZFS3USsbqOB/S/ZhgPfsYfVwoOKACKXpBKs2OGa1/WCzZCASoMUouxUz9WOYUm8ZDWDH7pxjDXuzm2GaJU3Nfxht9DcyWmTLcKqtcD7wLtsSBYPf6xAZawkJNKk3CmulwGqLAEZHaM1es8Rqk7HBYOb3Yu2M9TFQgZS77OXA6BsfOKWKcl8TY+LfZpcR1ASkGWEit7hmHk5+h2gWm4mZv8AKWSm2WffdrJwPWM6ZqV0gKIUA4YAB3Lt0cH6Qqfee/nf5Z3EVHBUa8wUdGxrdNSqwDLu/W2Gy7/lCBF3sz27jygPukbtcbt5QzI0UxYqFN8EkDy3vn6xrH4VtlLS2LTk47G0FSh3VYJABOX9Mjo8OaeXSeZCVApO9uXbJ5rEs123xDOllKaqkoBtSln8yxbGQYznlVaJcxPQ6OtxMQQ16hYm4Fh6bsbw3JlUWQSsDsW6HB/bRaZopzghghjbuQ1x8PhF5ukVkBIIwSzv/URbp1jlyZX5szcmxWXoVpKiokh8OGDE5Lt2YH+5lGSWUxCnpyzk9G2aPNTpua4JBL8qj294MQY8189MuWKCDcgClxe93uA4hyncEo3bL8qQdbCosEmzqBynAJb84Vn6hSkpU/KbFi7EEC3bPn3jCVrJyzuLm6cEeYL9eUw7oyohLqAUksFAi474z1xeMpeEcVylsnjRbiKhNWMAUj1Ocgl/yLwOXpbOEcrMbbtZ/rA54AqcEGpgRg+ZfoflHspSEUlawJUw2DE9Q7OwBL/Ex31wglE06Wj2RJSSASAVbhTElst12b6QwpJlshzSQwIBIBfClYB88GKzFoKSFO7gyyyQEdnscNm1gd4PK5BU6rOSGZIFiT0ZgekZTypkt2LzZZlofIBuAxboXF2+LYi+n4uhIVWFpZLgukp3Z2sz28z6RNXPJvKWCli9nY3A6WL/AJQNguW6kgubjrf1xf4i0RKSn3oT2FSiVN50pQXzUWL5NmMSGJWnlhIeYUk/dY8tywx0Y+sexi3FOlL8i2crp0qIZTdy1y5Jz1vDAQEdyfVoX8M0hWS7Uj3nAfG8OytGTS4JBN9gDdrkMS9uz9o9PUVZrpFFz0gEtvBJniUpNJY2qIsWyBsciNHS6VISse7glVzsQAlwL1XeL6gqUkCou4pa7AAvdRtgA5x6xgs/KVJEqZ7wnhwnOhS2mEMpNhYEFKnJ94U3GL/GiE+Ch5RQUuoKJUlRcEgsDZwR3eJop8uWqmWxWXCyT5uLj/S2bQXQcKHvrNQf7wyXy3SMcklfxMhu3sqdCWCnqskhJCxUou9R3Bxf5WMUncJmLIUopSpx7rsBvyhwAWfuwjan6xCAXOBszAl+g8/nGVI44ku70sfu3USzAXtveCEm1qI110NjToAS6XpDCog1EXKmJJJffEVmayUDUlne9hezGw7jMJarXEoR4fv2dZJNBN6b5Ydt8dQJQckgrI7ufRum/YQoYJNtt0gjEe1fEvDAAoIL+nYKw2MQvO4mVCzXZwMAWPXJZj0aAK0r2LWOCbjO2bR6NMGJPKzMHF8PZ3a8dCwY49l8UVmTEzEpQCQBci9xsHa5gk2URZJbzs79jgxSoA2yxLD1Hc/sRUJBScsDsw9c26tFwxqHQ0qLhdIYNi/n+yPjHvjKUbXAHQ272tAKLskOfK5z0v8ACNHSSV0kIF9yqyXI90Wv1t0hznxVhJ0KEMkKKWyAdvpbyg+l0ZUSKkuACoObB7k22BfyMNzAELQCk4uCXS5ta99hmwEKnRJSW5il8JFldg58vg8Q5twtCvVhNbpgLJIcAO13IDlRPwcd9oY0U0DkQKbbh03wR0ew9eguNAJlqSGCG5VYf0B6MLtiLSkgyzLmJKuakJSplJGKiHHK1TgA22jklOUo1IybZoS5yaFXqWl8NYve2LXFxCGn1KlIKkhNlc2CTSAQRgVXZ8GkQx9kNKqDYpFJLu4/ErJ84Sl6ohSkhCQUsknlD3N3fPYxKa3x30NIfTrwSynQ7Fzcs7bfnAdUtAsVgpHM5xbv+XfeENXrL8wHLhi+QfebAJI+EKy9V4skpUCjnBCWcK2Z22z8IS8O5STfQcTW18xaggppKWLjPViH7O4/YzPtJAKWASacWcvm+/n0j2RNISU1cpFnPu32HV4odQhCwFoJBYFST8yDtgWxHfGHCNGiVIugFdkpNQF/NyPJiSOkAGkcpUQcPuPvFJJsW5ncb28zqHTpMxNC1ISSHA90l3ALXA6ecEE+ampCwogEUisFgb7BjcP8rPfKWZNaJcrWiTlmTLR4bBbcyi3MLlsOVAOcd2gOtlBc1XiElILIWzibd6jTZJBGGu4bcAhRV77eITUkO4BwG6pJYXdrXEV+zeGsSySSsMaVZc+8ASLi5IGxOYnG32KNivgKQ6SpgPI2fFx8BZo806j4fPzkghXhqcAfdLBVWGteGCpQskyyXIIKhUCA/k3rd4itTSn+rD0tj5hh+8QslPpDfyBDRUgKT7o/EC7tt3HcHMKylAKKlLULG5ZrdPpFddUaVELPMGD8pIZRYuH2zFk6ZRSCTyD3QRltrHcv526xcYvj8Q0eTeKrflSlQ61p/LHlEhpOklqAJSZZ/CRj4vaJGP8At/NfgVxBp4emWGFdSwAVkYc7ti22AGguolpS0ukTFLbNwB1AsB5l39IHr5fuhUwhh7qS5U1mBwn1MAkmlnYDfq3ZXoPyzFwWTIrcgSb7NiXIoCklF1AkqUo5HZ7EuMQGXrWCVcpFgVlgzM7N9Now9TqFrVSCKfkTuf30j2YCpQJ5lMAOgAwzYEOPhm3cgUB/XcRFSghx3AwrIx0Y77wCbxeYQAwVSckdMBgf0xAV6dt3Ie4B+T9oqUgJqJuXYBmFruY3jhikk9lcTwIUslS3Jy1vJ2i6UDa3QZ9bxElwCrBiJUAcKtn6xqklpFBZawAoPfZg7nyhnSVFTVLBINISSfTy7wl47viztsbeYtB+GipQqSLXqsadwz7vvtEzdRbE+gmqk0M6nJcYIPXcY79oVmSiSCM7kbNb12g01a1NWGFwm9mB23+Pa8eIJHKyuZm2Dd93gg3WwXRaTLOaQ2Nr+gu1jDOmkcxBIUkPdJDA9ySO0XkykPYlt1KJUFHG+wI+sMztSkWJAT126hzgbYOwjGeXyREpgDoVhQIYcrk1HIyAckk/Qw7JmjwwCyb3NrnGbXbYQPSqUoBSTUADu1xbbqe8NTaSA6KQzkFiQq2wGxA5nuwjmzZV1fRMn5AdXNsHJFgHIzfq9usKT1sghIUVPtsATc9ejmNGbIlzU0pY0k2Gz7v+sZ6UXpCnT7ppuSB0OG934xOHJHz8hRoPoNYCkrXMSaXcJdg1uZyb/XvF9Wyk1jlKCDUDddiaRdnvA0qQJZSRyXJa9nuX6iOflEFFIZ0qBqAIVhgCMAAG3lCx43km2tVr7DStmzM4ilb0ClSS9KslhjsHe4eydorP1SZpLJKWLi7PYi7Zy58hCcmUlagVWaxbJcMWP6wVKkgnkdKRdxZnAcsbDF46o+HjBa+xfGgadPS2Bi+cgf8AMQIIACgmoGprb9XIscuHF4a00tCyQkFYpJzs4BYlrX2/CbwTQadRStFQTMD5AAUnIKVGxHYs3eCc3xp+QN6M+bzOoYN2A907dQxN+zwJXOaSCag7tm19mz0hmQgsVTWYkJOAHJv5HfffzN9VIIJAJTKIuHZsHnG3WNFk3xQ0/IU4eZgnFt2cKy4scBi97Bjcw+hYYFBYrSr+XcAkbuBsD6AfFdEoMWL1JDDrSRcEAXIb9IFN1i1oUgMgJSOcqybJDABwSXJ2MZZYVtEuNbHtVKVdC1JWE3S74NmchlEPdughf7SS0tRCGvzJqSQxJoI3DY/vApuomKT/ADVAoDFKmDBr7WsbPBvtDBvXZ+pyXHn2iIxtdCWwk0IqKmBLNu3YXsN7gXZ4HNSSQJgdKvdKTdTM722y7/qD6ZEtKc1VgsFqYKYvl8+vTEZYUhKiGUCAwJc7/hbv8sRUI7ZSQedJSqyV0quStRs98gB326WhjSGaEpApYiz7kFy5A6vfvCOjJepKFUEsV0ilQ/qH7/TW0tCUc5YVW2Cb2I6dMQZZUuKJlIANUk3PKdx3+ESHJZlKupaQXY0qLHv7pvEjh4QIs53WalSwkk4AYDYOSPW0Qyg1yS/wzHsSPaUUtI6CiFAMwPa+A5xBlq3TyjB7xIkMAU2Z1w+wisy1+gsHdhZs+YiRIQi0vUFnT1cVMXa17Roy+FEgmsKVUQyhYMq7EG+bOMfCJEjDNJx2iJuiL4eKqcliRsHBA2Ns93giZFIDqJtVZxi1r2iRIzWSTWwbdBwQlKioOBzMG36vm94mnAmIBQKLA+Xpvv0z2jyJG70tFdIdky5YJkqS6yTfawqBzezWIzFBKSQSoVAKulgA46Drs8SJHmZpyUrTMX2FXrkEhJQzWDfD84EqXWSlywY+htjf1iRIwf8AmIAZEyoFC6EjlU1yVEO+wA/SJw/TvUkklRIKrlrFizdSn4GJEhub2vp/2NMxU6l/5ZuAakl2Ny3NlzmCS5ZCmHf9Y9iR7cYqK0boPKUVOkbWvgkfQQ5qNSmXLnpAJWPCU+AEgkMm/Uk365sIkSM8jfJL97RMmZcjiBdYu1LBtmsSNhkYh5MoMldwUHCSwIFwTbLgWFokSObP2zOT2G4jLqSgkCnLZuaibG1wTfrAdQtsXelw7BvunzpLEWvvEiROLbiOPYefpAKSbjPzb9+UL6rSBIBTYnceX9okSOy7WzYFp0zABQQHULbA4Jx3xE0M/wASXWoAlN3NiXc4FhfziRIxyajr5GctDY1A1DpShKT96wY7sQxcWxaM3iukmHmVMqfyYcxDBLMBbaPYkLDKp8f3oIvZOGIUgAmYohQdth6fvbG/v2y6l0hSRYhWRfKf0MSJHNmV5JMl9hdepUpTIVSFAKAGA9t8YiRIkbKCo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9" descr="data:image/jpeg;base64,/9j/4AAQSkZJRgABAQAAAQABAAD/2wCEAAkGBxQTEhUUEhQWFRUXGRoaGRcYGBgdGxccGBgaGRoeGRsbHCghHBolHRwYITEhJSorMC4uFx8zODMsNygtLisBCgoKDg0OGxAQGiwkICQsLCwsLCwsLCwsNCwsLCwsLCwsLCwsLCwsLCwtLCwsLCwsLCwsLCwsLCwsLCwsLCwsLP/AABEIALYBFAMBIgACEQEDEQH/xAAcAAACAwEBAQEAAAAAAAAAAAADBAACBQYBBwj/xABCEAABAgUCBAMFBgQFAwQDAAABAhEAAxIhMQRBBSJRYRNxgQYykaGxFEJSwdHwByNi4RUzcpLxU3PSFoKTsiQlQ//EABkBAAMBAQEAAAAAAAAAAAAAAAABAgMEBf/EAC4RAAICAgIAAwgCAQUAAAAAAAABAhEDIRIxBEFRExQiYXGBofAjkTIFJFKx0f/aAAwDAQACEQMRAD8A+vpaCpXCYXBEqihDgAjxcl4XTMg8uZCAWmaciKIURGolTx4ZI6QWAGSuGoX8NjBxAxnsSJEhASJEiQASJEiQAeKEDTK6wWJAAISrwWKrWACSQAMk4EepL3FxAB7EiRIAJEgUrUIUVBKkqKDSoAglJYKZXQsQW7iCwASJEiQASPKY9iQACWiPEWi61iF1LhiGKxFFMYBVHoVAAxU20UJc9IKgWi0IYAyoodPDUSABP7LEhsqiQwMyXoC94bRp2hmJBYADpx5RPs/QweJCAGmXBIkSACRIkSAAahA1LhiKqSDAAETIv4ke+F0iJR1hiLJW8WitAgHEZ9EsqqSnAqV7qXUA5uLB3yIQyvE+JS5EszJqmSPmeg7x8v49/FxIWpMgEpADFDEkuXdahSkN0BLwv7XzVTpRSsGZIXOkLKRWkoVqNOtTulbBIUEulQUHWSLs9/8A0WJKJC5bBlISsqc/5iSm5ALBynbcQ6JkzleI+0utnIeYkplqsStajYjLWGO0SX7ULkJCkFRD2CDSW7bWjo/args6SgFYQylEAvYtLWojrgEY3j59x3hWrtTpNQmWlLlXgrpA6vS1Lb4hOEUiVFM7LQfxUUlqps1H/cRV8+aOjk/xTdDIMmas2SAWYndQeyRk2GGyRHxTT6DUTELXLRMVLQCVrShRQgAOalNSLXY9Y2fZ3hC5hLJvSkmzWLMfXPrERjvTYpR4q7PtHsNxqQgzkKUQpcwKKlXrUZaKlKI+8pTk2AvHWcI41K1JmCSp/DVSq2/UdRmPzfPXOkTpYC1pNRCk5CsNYuHI/KPun8OeBo08mYtAWBOWVJC1BREsE+ECxKXYvbrfEU1K/ka42uLvvVHWxIkSGB4TAZs2CqS8CMiGAstcCKoaVpXiiNFe8MQFIg8u0H8MdIulLbQgLAx7Eiilwhl4kA8WKqnmHQDDR7CR1B6xIKAdiRQKizwgPYkSJABIkSJABIkSJABIkUXNSGcgOWDkBz0HUxeACRI8JiPAB7AtTITMSULAUlQYggEHzBzBYkAHyFfDJap2rQpAWUEIQshykookJCehPiVW/DH0EqQnTKMwEoPKoM9mEu/QWztHD8N1wOv1kogMqcF1Es1Mwkj1t8I7D/HJSZaWUghvxAH4H43iiJHJ/wAQ9STp5STU6VKupJDgIUAbhi73beOy4gQNFMCgCkSFOCHBAlnIMfMfaO4UQ1NyAk8odtsDy7Ruar2/0KtDMkiasTFSVSxWCblBSAVAZ7mGxIn8L+FI/wAOqNl/aFqRYKdRRLS1JsXpy4IANxcx7wHTTPtuu+0JQZoRJCvDBKX8I+697ho5ThntbOkyUSNKpKaaiVhIUVFZdk1BgGbv6Rr+x/tFMCtSqZ/MnTKFKWbMEIIdVKWb7tsqKRguJixzjoyPb2T/APsE/wDcb4S5Ud3wDh2r06AqRKmcxUtaJi5dCytRUS3iOg3sQOjhTR879rOLCdq0TQKUmYVCrPupTfb7nzjU9iP4h61epInKVNkpQoeGlCAXBSAXCXtfeKYLo+0y1EpSVJpUQCUu7FrhxlusFCozJXGpBA/moSSAaVKAIcPcPmHJGoQv3FpV5EHOMRLTKTQxUIjxWkRYJEIZCYgMexIAPCYoZsXKhFVEQAUXM7wBSoInUSyopCkFQykEEjzGRFiR0hiFiqBTJsNKWIEpQhgJKJ6GJDNUSADlB/EC/wDlD5x4r2/VtLSPMK/WOQR0fubQRB7/AC+kcHvEiOR1Z9vl/wDTSPQ/vrEV7eTGtLT8FfkY5WprEiq1sm/rFllv75+kHvEwtnU/+u5jN4aX6gH6PEV7czdkJF+h/WOXQt7h7Zt+/lF0v0J/flaF7xMXJnRD25nfgQO1Jt84uPbef+BP+0/+Uc0AW7jIBG48o9SLPB7xMLY57R8RmavwyeVUsukgWB65d8Xgmn9odQhRnarUOEJUUAgITUQzGlJqtgdYTHxhLjUkrkqABNwfnfyH6Q455uSTYJ7PJ/tYqaonxyeyFTAA57pH7EVTxdZD1TCBk1G3riMDiXs5M0pAmKQoTEkgpL3QpLu4t70M8EnKSiYgFkrKSodaXb4Rs0/UmcEk3Rqf4mr8Sh5rT/5Rf/FVjCz/APIn8lRhcW0algLQkqAcOkEgNl23hXgktphs3KfqITVGDSq6OiXxVd+c9brH/lcxmfa5itQkpUPdBLsoZYuH7j4QxNaMLis1lcpAcAfEw4dlY3vRq63WslcsBJKEFKlirmCUUJJBLVNd7friSZiFIJKEpqLvMMxQu1wQFMDDQI8OaHuoAAedje8ZM3TKNKEPkAAkkXthxG2zrj0NaTVFIKEeGtZICQgqs4bCkg+v6RpTJZkSymoFaglKrWcklmcW5RHvC9ImUVzLGjlHde59MehhThE/7QuY5smYkJ7kOCe9zAnszlJtuvIX4p7RaqVMVKkLShCGHupJKqRVcg72jNR7a61B5loX/qQnf/S3SNZenR4syxUVqKmIu6lE5HmIHq9LKWAlctSVYBIIPmDuO8ZOavZpwQ/7P+0A1Cz4joXcsCooUSXJAuQoXthicR1Gm1RCnlrpfdMwJPwCn9I4rhPspP8AElTNMqtCVorVZKpWCoKSTzJZ2KXfoMR9CmS0VswIC0oJpF6sm48o7MfiZRVdmUsEWxvTcR1AmomkmapHu1h2CrG+cPCP2nUJqFauaZ4h5yC42N2IJaNOf7OIMstTWkCv8KSoE5G4FPqYBp5CQEoFV961WsSwBcCw6Rz5G5vktfYpRpDmn9rNUmUUFlLdwssSAS5DYNzboIZne3OoY06eWS1v5is9WpZuzxkT9KUkAj3g45gC1zcKSroOme0VTIeX4gTMpJIDiWRZnakpJF4xvJ0mvyW7HPaLjR1mkRLWFS5r1KCWoJGMl2a/nGQlDzpBmFSpcoAXWSq1+XpeGNPKTMsCbX9xQPyUqK6qVSAoDlJYOS5Z8ApDRLyZFHlpoimM+zydPpdRMn1TJhNQlppDgHqoqyfy7x1Mv2xkn3krT5AERwS5gGSB5tAlT05cAecZe9yXkgtndzfbOVtLWfVI/OAq9tEf9Ff+5McKrWIAcqHz+nT+0VOp7K/2lj5GH74/RBbO8X7Zy9pSz6oH5xI4LxDslXxH6xIPffkh2w8vJDCzYIPyb9vFCkixqbqVIHrkQulEwsgBScGorFRtclng6ZtP3koFyXN+hLk/Nukc9EGFppU8TVLShCApRI8RRURezFIYxr/4wiUSJiytZuyQkAeQ6erxfiUxUlSFpqUn3VO5CbWOA42Gbkd45r/8edqSlaSApqVFRsd02+IzuOkejGpw6NY1L/I62Vq0rYoUhSiLAm/w7YgiUKcOevuA3+IdvhAdKdPISnwkykkOK5oK5jPkpalD9GPpiGJepRNSooKiBYqpCQS4JKQ39hGOXw1K4/0Q16HgkqIICmt+H6kZv0IgtN2IBYC7D0Yk/KF1zCbGksT7yvMYG/S4zjMVm6lLJKlU5YEu52JNXY/KOQkvM4npkrUkpnKIAt/LAce995vKBcR4zIVLKUpmBZBuSgjHVJ7iM/is8lQqIUaWKhYHmJFm26xko1fhOnnJJcNc4Az1jpik90DfoL6QhcwBDqUXtv137tG3ptAqX7xywte9+8XkzEyElCgalOSolnBLgPcqHbcB9xCupAWgKKhLknFJ94kgNa7v22uQDG08iTo2SvTC8QTNS5kTglti6SvrgkWv1hGVxKaFJ8YgvhVi1sEi4+cH03DVkBP2TUKlP75SkeqQ5jyagJUsJHioDO4ZaAAbs9x+kZrxC6sHh10A1HEAsKDgKTlJPzB3B6/FsRmjiKSLEpO9nF8XbMU4tpCEImoG5uLkfiB3yHv1jzRThYsA5vbyjpg12jNQUTQ0GoCqgtijqzWCt3wbw1VJSQuWoBQNgV9bAgHMPK4c8oLUAEKJBwB7ivzaFTw5AIKQks+FJsbX96+8ObRcbEePa5MqWmUlQKyHAGSVEufS8C4AmYlNEq6phSHyQRe20Y2olA62awdlDF8JD/nHeew+nPiGYq1Ipbzb9Gjny5OEL/dlY8a6NjT+yCRKAJ52zc3/ALWjjjKXLXMlL5aVkEAFmLspLjIDXHXzj6TqtSszUpQopZSeUYUH5iotax+YxHN8flImTJi03IUEFQf7pG+MviOHG3e/M6nH0Oa00+dKqRKmFBSVOoEsckBgDnrjEdnwdSpkgCYtPirZagr3tkjAsKg2I4rUT0omLC3BKmBSS9wnoQ3n2jel+0aZ+nEjTzkSnDElwpVtlWIuTscmPWjKLhVbOR2pM6zU8YklBkImI8QklaUkVKUNiG2AvF9LJCF1KL4bLilh+Rv3jh/ZDgf2Za5swDkQeYKBBTY4ICnsbxgav2wCZiFS1zCCS7gAF/JRwT/eG6T0C2j6OtKlT6q5dNwEioEO5ADpYnJN3vDHGteFSyiSoBACJcsB1EB+cqpwpV8O0cVO42uaQEy1KCk1FSQSUUsCoANcFjdsxkan2rWAQoFKg9yA9izlJs/76RnwXF12Fbo7/gmuXJSqWsBRNyqwNhgEs4zkbmBe0uqQVpSpdNAuAoZN8MSdo4vhftOlhSEhWWWmoehyMbGOr4TxiVPNS0sosCCFKR2KShNTH+olrxySU4w4S/8ANHoy/wBMyLH7SMoyj6p9fUAlMshihSgf6VMXfBUR/wAGPQZaLMlI6FSB2cgD9vHnF+FTtXOQNNOlTJbusA0JQAWAyVFRBOBt3jbHskpFgZQUc8q+beylZbpHNPEoq+/398jjfh5J0lZiy9cn7nMNqUzD07AQSsqPuqvuQhLfVX72i0/QzEGmaFPfDserN6bwpKnJY0Bavg3Rup3jFx9F+/gyaa8gh1oTZ/qfnaJC32qbshIHS8SK9g/Vf2g4iel1SrMCVqLAJdeC9zYA+fSGJvFAjnXekfdWHvdiBb4PETLUqUq6lPmlJBcK5iFFmw0BVopSUN4csf6kgkB7GoAPjd8tFe1iZUAPECuoIlu4BUFEk0lsCoYN/TEc5qJSgoEiwAubg77Hv5x1y580ghMyWkJwBgNaz77bxl8U0dypS0qJxhzYkPhjteN/D51F0+ilR0es1qlJTMSSGYs5ZQFyCPKB8N4kFoCgGEwEgfUfW/eFdBrEp08srIqZv9VNiR1GPnGToZzqWUClCTyC5AsLB9nePTtMYfWy1KWwC6QC5Qkkm9i+Nxbpe8D0WrmKWEjxCkcuSKeoUWxZ2HSNPxpZYmWH/qUsEDekJIB/93aF58+YSQhUuUCBzJUoqUHbct3c+UedlqM2rX79hUMTpBVUVz0O3KDUQnzJOMXEZfgTRMqpQpKcF2qNLhr4du8CXoJKDVNmkhzY3dtgQzd/WD6qekIlt/lnZw/TmHlEQm01Tv7BxVjOtQpS0fzK3V0B96wDjA72xHSeyuhlrWqcoAok8ktIFgUh1Kvv36vHKcP1YQqWt6klYJdsIIe3XOOkdNwUDSqn6aaQmXNWpclexSvqdn69X7QeI5V+/c6cXZvS/aEqqKUCkDBZ0m5dRfDdPzjG9sKETNLqpTcy/DU33kqubY2PwEezeEqATUZQQgqNajak4B5mLdfrBZVGpVLpL6fS81Z+8oBrD8LWfzjDjC04/c3fRx3FtAUTJ6AClN2NqQDzfFiR6RzrBMsLqADgernp5/KOp4/xDxZ0xUu6GF+wNy2cfSOa1WlK1qEuUVXcBnDG+R59I9DHNx0zjl2dNp+PlUmXpikc5NJdz7ijtYiAs7cpDA5Sq5dOC18H5dY5tfBJqQZgSUqQrCQagGuQRt5Rt6Lh2pUA+sUh7kArNh3eyns3Yw5ZopW2S68zmRqadVOJf/MU3+4j4M0djwbiC0qZBqXUDTssBwpI2qYuBklI7xlzvY9NdXjrLuSSHKlKvnF97nO0PHRIkmlJU4AU5IflJPe7MSLYjGebFNV3Y4yp6PoOuGpUhIkkJKwxmkAKlp8iLq6DAa/fN4iuXopQSTZmQnJUq9zv5n+o9YwjxlZSAhSiC98EZzYPZu8CnzZiiCXVa6ixHp2Hx/PGK4Okr+ujV5fRGPL8ZcwkJa5NRBBJV0J3jzS8JWA0yVLpJBNT1kC9m93vvykPG3J0ayguzdQ+LGxwL9cwaTwn8auqgqokva4c/wDLmHLM1btL8mVmBp9EZalHxpiUqcKlBRCWVsAThibxn6nSaZEsUS6piV/fU6aQcBDOXs5J3jsJPBUOxU7WLWJ7N2sP+YrTJQoUy0KVkFTVFne92ID59IcfEO9NsV10YvApEyYqauyfDlLUkA0mpmSEMc3OOghjST9RNZCpk1ROACok9wA5dvPEP/bUM9FJJuwAPR7fu8Iy9QtKq0LMtRdlIUQQ2QMv64jWE8j8qK21tHP8e4CqSa0q8NY95BZJHkHq9CI6TQgJ0YAWlE6allFVSQlKhgFIN9z7uWeMGbwmlRKlFRNySSVE7km5JxeOgn6VapMgk4SQXF0N7uNmHpFTy/Dt2awyRjb/AH9+hl8M002QsLE1BI+6ghVjuWOOxbr0j6poOPeLL5g7JqKQQVOM0jz8o+V8SlUuFKSqw2tffL/3Eb/sbo5nhKmqpRLDsVsHYO4JdvNmjHLJzXNI6PCZLfFm5xD2wVWyGl4uS5v1DN+cc7qOKL8dSjSUqvyOHLb933EZGtWJuoWr3qlGm5AIxbHnB9JKJ2dINwMj0zGvCKXxdehhkySk6k9GhM44p7BI8ySfi8exUaJOySrubxIy/g/4mNxA6ziKlAkKpSGGDUVAOeTOL/TeEE8adTLmKUmzUsAoWySbC5DCGJ/CJBQOYoUEkcq3SAQbX2LnZy+2yiuHyiwStAHlz93vf4xGPHB+v9EKJBxAFZ8NaWs3LYPZ1KLM2cbYj3hMmdqVgyUihwFFRuQLk4sC2+5Au8aGm1UuSgply3UoMSw5mu5axHbMG0esmrYIZCRy8pwbNb4PD4uO+OvmUo09ifGNHNmLoI5suAQWFuVwzQDScLmJpClFKbjqWBZ7d/3ltbVzlIUQpFgHdKyQcuSPe2wWzHkmXOmF2CEtassp2YlgDftGk/EzryQJpOz06UFI8RYBYY3AJubW84tL0kqnw1TeSxdJBYO7sQ756vEmcKuQtbguxLA7WLk7k/ARc8MkopVRWRcYt6OxLRzPImrcr+iJsy5/D5filQJUEuQgpFJfoD/aK6zWAGkhiAGDv/8AXHwjaGpko5qU1OzAMQWAJIZgWAD+cBHEEh+UKUl2SAAwwQMWa0HtOVfC2F2YcrRT6XKGAClA45nuGN72ONh1jpuD65YlBE9KVyxhKsps1j90xkjiFRJWilJdi1x0+Z+UDnyVqWnmsbhrnLOQzi3UdY2vLLTSRScl0aqdNoEqCkacODygqs/ql8PvB9dryUoSCEJDrKQLEOQHszH8hGVqKHCJqzUpTm5cEABhYYz6wsmdc+80s0JqUGSQ5FQe+DnvGaU33ITnJjcsynUJTkkvyhTu7mwcsA3TIeG+G6gUgJLpBZ/dwLWbBv5QObw6aSoIly0EAJJISnLXDXNnc9h1gc3gc0kFRlosGtzbg43bzjNqFbkSBXXVzMKTj3uUlsg9/lA9XLWVNLDgXBAJxZzti36Rpq0mnlpAJv0BPNsSpjv6fKIviyEJpQhhSGAbpZ2Ge3lfpUXu4xv7DX0E5OimTA4xvilPkDbeHRwkWSVgsMuom17B+n0+NVcRWsctLM1NwoWDtZrZGc9oRlzJgUGmMQWcOH2dV83jZQyvqkVTZrTPDlodTKwCMeWw+cCPEkgK5U0s4ShvXAune23lGarSlAUVBVrG5vcM7m+0Gl6aWsHwwUli9YexwU9Lj63MTLw8VXJ3YnFLsvN4oVJSEKfmu6W2w3m/6wJOpUAskOxteyb4+efKCS9Ml+VFWC9xnoQQQ1j6xq6CQwJWAEWYK+8P6uUHqN4beGCqguKMZH8xZKLf1HY7N0u3od4YHDyQyyApT3BCnLu7i3p5XhzUztOkghiRUGHfbl26OCXhTUa5H/8AIBL2LjcWG+Wfp+UXylJ/xqvmPb6DydAwAIyL1HlOersWb4dopTITUahU/uuBjbu94Um6iYTz8zH4t1b1ihoSQSmxOc9Mg3zFexm9yl/Q+L8w6dYAykSQD+I3b12Pw9YWnTlEGpRKTtkH0F4mQSocoOzZ7D4fGDoMtiGqU+L4+RBxaL444bqytIyhpRUnwwhVLEpUQx7F28ukaPEp0+comZyIUkAoSUsCOpw/kcfNyWCGSEo8ibgM4z97tFhpFfeWAnoAL/CzPvGU/ENfIXN+RkSOHkOEhzYi46u2bxsHRlIdVGLuSP2YoucmUlgAo2uc52Y4z8IztUVresFKTgNYgt8dt4y4yzO7pepNWNTuKoQaVM4tdv1uIkL/AOGv7k1Dd1AX8jeJFe74PUdR9T2Zw+Yr3jcEPTZNyHIDOWG1hB9HwhNJC7l3s9g2FDD/AKQPU6ohYACSpYTSkKVcb1F6XF/laB6vUTa0BX8t3IDgvS7uA214hSy1SdIm2PolSJX3cOWUQ4LAeZuHj2fxNKUh2lgXtk3364jnNbplumpXKpnNQLAnLO4s0NJ4Sk2FSbhishQAKXZxZ7QexT3OQV6s2TxBSTcFCcXuSfT1zCK+JhVyklI3u9RNr9g+0A0nCGmYWpmAUEsKTUaiXcBwdvrB5PBicOxYksLMcAl3JY323g9liXbFS9RTU8RnKboCSQfjzDew3xaG9GgLtMrUSHCQoBL3awwQQLv0xGyqTLlhiwFndrkEZOFGzW7vHi9ZJQGPLUC2GIfrhrg+sTLLFx4xiK1VGJw+SanoVyWYBJTkuAojIbzjZ1clC6KUBKwzm1gC6hcFi302eAHXoTLCgKU3Yi7bH9IDpeIIFSkKK0iqqnAsWGGPV32hSlOTtITtmiZCaKXUS4IAUGSxF2JyGdiYIkJBZS6iMcxbrgMNz8YwdRqilID1KVdRFiH7Mwv3NhE0fD6g61KNQIcmybv9fzhxxT48m6Q+OjTQNOSFBNSsCm6rm++D1HSA6nWJRyIlhNLbguSGcEZLWjJmaLwy5AHQjB8jj4Qed/LAsCCHt3J8r9jHVDwyTVys0UENy+JLatdktYgnmIckNkA2hfXzlKrCVEAkF7A9bNswA9G8xyZK1lkjlDnZsWHr27QTRaer3iwUCxABfbftv2ivYwg+QcUtlZUkGYly5UbnA6n17QWYpl8qVGzFrvdmYCwwRvfEETw5KSAoOoXCgpmIdwQ23XttiLfYJ0sNKI5mc56PzDJtnt1hvIntDv0AzdLMCEqILPge8Buwtd/reIjRqSqooWzGxBGbcwL2vBpEicmomaFUH3SRTa93vuT6GGp3GwAMKdRFIBt1Jt7txcRlLJkcfhRLboJJleIGWhqmJJFwQbP2sT694NqBKSlxZKT7uQAp3BeM/XTlLRdRTeyQBuSMjsHe0Z2mUEulyytwcF7AiIhhySjt6BRdGvP4mB/lJBtZreTD+20Io1ExSipdLj7hwpOMDe/7aBrsCWDubuSwxcN1bHf0qiYSQ6SQxDsSxOGYxvDw8IraKUUVlBKTgD+39oi1Ztb6H9veImQsJC1BJSbCosA4+8bNa8aGjnppCUqTWzAORjIDOz3+O0aTyqPWxuSRnCUo7cp3LsdunYX7w9LlJSnnCGJcBywPRgXxvm4vB9HMVUutNKgWKS7F9wrvBp+kqszpfrTs22Rn4xzZPE13ohzKp06gE0hJR0ccp2LnOe28SkVXCid0pZj3Yj0iJWtNKUpS1hSSxS3V2+sZ/EtYpKyxLdKredha+27H154ynkdRErY1rNUmWamy4YC7t5DeEZfFqmZLXLhvmPhC60ClyAkl3N3LNdQwN4JqpYU9AUygLhjdnWLd+4xHTDw8dc+9lKK8yTNMWrqYWyWJFgCD1/SDy9TLWyV1Pu5zkegjPXqFqYMFBi4pIJf9/PeGBwV0VKCif6SUlP7EaZI6+J16DkWk8IcA848kiPINKnTUpSAsEAWJU/ztEjFyyX2Tsvp9IpDE0sBghRIObBT/AJb+jU2cZlNQCSg2dIc7bjlDt5kDyhTUaqhnWCshxuRuSXNgf3bGbquMUBia1g7EMWIy1wRfI/KOXhOb12RtmzMnS1U1Uqu7tYGzWckt2+EUma6WtSQR7pwAXBa5tgkH1jn0atRKQCbFyXOLML5OScZhjSKoqUoqJOzm9+sb+6S7K4M6VSqUAstmdi43YuM+nbeM2fxxaDSZZcuygznDb9IzNTrZi2c9Xd2AJx5bekeoQkqFveNhYnct3DDYRWPwar4xqHqF0Gq8VdU5aglCXISCSLZfFnFvygep1aSsU3ZQJUCTZOwJIyGG3lA1oJAKRyqt2N/l5QfS6BSwbpQACbn5Drdo29jji+V6HxS2ezeIqVUAlqgPupcBgot0JPzaBaaWRUgAl8gOd+3nvGjqNME1MtSJrBQdIYgkpZJNqiAS20BVrpqC1ASlhY8wNr3I74vhhvDhKNVFWJNeRbw+XmXTsmph0sTvlrEs9484cmtSgzpexpBLBwOYNzXziyu0P6TTIWEuObmLqdwNrlywv5XhjTSEy2FIKSS9Rt/SQLl23bYQnONNP+hmYZFS3USsbqOB/S/ZhgPfsYfVwoOKACKXpBKs2OGa1/WCzZCASoMUouxUz9WOYUm8ZDWDH7pxjDXuzm2GaJU3Nfxht9DcyWmTLcKqtcD7wLtsSBYPf6xAZawkJNKk3CmulwGqLAEZHaM1es8Rqk7HBYOb3Yu2M9TFQgZS77OXA6BsfOKWKcl8TY+LfZpcR1ASkGWEit7hmHk5+h2gWm4mZv8AKWSm2WffdrJwPWM6ZqV0gKIUA4YAB3Lt0cH6Qqfee/nf5Z3EVHBUa8wUdGxrdNSqwDLu/W2Gy7/lCBF3sz27jygPukbtcbt5QzI0UxYqFN8EkDy3vn6xrH4VtlLS2LTk47G0FSh3VYJABOX9Mjo8OaeXSeZCVApO9uXbJ5rEs123xDOllKaqkoBtSln8yxbGQYznlVaJcxPQ6OtxMQQ16hYm4Fh6bsbw3JlUWQSsDsW6HB/bRaZopzghghjbuQ1x8PhF5ukVkBIIwSzv/URbp1jlyZX5szcmxWXoVpKiokh8OGDE5Lt2YH+5lGSWUxCnpyzk9G2aPNTpua4JBL8qj294MQY8189MuWKCDcgClxe93uA4hyncEo3bL8qQdbCosEmzqBynAJb84Vn6hSkpU/KbFi7EEC3bPn3jCVrJyzuLm6cEeYL9eUw7oyohLqAUksFAi474z1xeMpeEcVylsnjRbiKhNWMAUj1Ocgl/yLwOXpbOEcrMbbtZ/rA54AqcEGpgRg+ZfoflHspSEUlawJUw2DE9Q7OwBL/Ex31wglE06Wj2RJSSASAVbhTElst12b6QwpJlshzSQwIBIBfClYB88GKzFoKSFO7gyyyQEdnscNm1gd4PK5BU6rOSGZIFiT0ZgekZTypkt2LzZZlofIBuAxboXF2+LYi+n4uhIVWFpZLgukp3Z2sz28z6RNXPJvKWCli9nY3A6WL/AJQNguW6kgubjrf1xf4i0RKSn3oT2FSiVN50pQXzUWL5NmMSGJWnlhIeYUk/dY8tywx0Y+sexi3FOlL8i2crp0qIZTdy1y5Jz1vDAQEdyfVoX8M0hWS7Uj3nAfG8OytGTS4JBN9gDdrkMS9uz9o9PUVZrpFFz0gEtvBJniUpNJY2qIsWyBsciNHS6VISse7glVzsQAlwL1XeL6gqUkCou4pa7AAvdRtgA5x6xgs/KVJEqZ7wnhwnOhS2mEMpNhYEFKnJ94U3GL/GiE+Ch5RQUuoKJUlRcEgsDZwR3eJop8uWqmWxWXCyT5uLj/S2bQXQcKHvrNQf7wyXy3SMcklfxMhu3sqdCWCnqskhJCxUou9R3Bxf5WMUncJmLIUopSpx7rsBvyhwAWfuwjan6xCAXOBszAl+g8/nGVI44ku70sfu3USzAXtveCEm1qI110NjToAS6XpDCog1EXKmJJJffEVmayUDUlne9hezGw7jMJarXEoR4fv2dZJNBN6b5Ydt8dQJQckgrI7ufRum/YQoYJNtt0gjEe1fEvDAAoIL+nYKw2MQvO4mVCzXZwMAWPXJZj0aAK0r2LWOCbjO2bR6NMGJPKzMHF8PZ3a8dCwY49l8UVmTEzEpQCQBci9xsHa5gk2URZJbzs79jgxSoA2yxLD1Hc/sRUJBScsDsw9c26tFwxqHQ0qLhdIYNi/n+yPjHvjKUbXAHQ272tAKLskOfK5z0v8ACNHSSV0kIF9yqyXI90Wv1t0hznxVhJ0KEMkKKWyAdvpbyg+l0ZUSKkuACoObB7k22BfyMNzAELQCk4uCXS5ta99hmwEKnRJSW5il8JFldg58vg8Q5twtCvVhNbpgLJIcAO13IDlRPwcd9oY0U0DkQKbbh03wR0ew9eguNAJlqSGCG5VYf0B6MLtiLSkgyzLmJKuakJSplJGKiHHK1TgA22jklOUo1IybZoS5yaFXqWl8NYve2LXFxCGn1KlIKkhNlc2CTSAQRgVXZ8GkQx9kNKqDYpFJLu4/ErJ84Sl6ohSkhCQUsknlD3N3fPYxKa3x30NIfTrwSynQ7Fzcs7bfnAdUtAsVgpHM5xbv+XfeENXrL8wHLhi+QfebAJI+EKy9V4skpUCjnBCWcK2Z22z8IS8O5STfQcTW18xaggppKWLjPViH7O4/YzPtJAKWASacWcvm+/n0j2RNISU1cpFnPu32HV4odQhCwFoJBYFST8yDtgWxHfGHCNGiVIugFdkpNQF/NyPJiSOkAGkcpUQcPuPvFJJsW5ncb28zqHTpMxNC1ISSHA90l3ALXA6ecEE+ampCwogEUisFgb7BjcP8rPfKWZNaJcrWiTlmTLR4bBbcyi3MLlsOVAOcd2gOtlBc1XiElILIWzibd6jTZJBGGu4bcAhRV77eITUkO4BwG6pJYXdrXEV+zeGsSySSsMaVZc+8ASLi5IGxOYnG32KNivgKQ6SpgPI2fFx8BZo806j4fPzkghXhqcAfdLBVWGteGCpQskyyXIIKhUCA/k3rd4itTSn+rD0tj5hh+8QslPpDfyBDRUgKT7o/EC7tt3HcHMKylAKKlLULG5ZrdPpFddUaVELPMGD8pIZRYuH2zFk6ZRSCTyD3QRltrHcv526xcYvj8Q0eTeKrflSlQ61p/LHlEhpOklqAJSZZ/CRj4vaJGP8At/NfgVxBp4emWGFdSwAVkYc7ti22AGguolpS0ukTFLbNwB1AsB5l39IHr5fuhUwhh7qS5U1mBwn1MAkmlnYDfq3ZXoPyzFwWTIrcgSb7NiXIoCklF1AkqUo5HZ7EuMQGXrWCVcpFgVlgzM7N9Now9TqFrVSCKfkTuf30j2YCpQJ5lMAOgAwzYEOPhm3cgUB/XcRFSghx3AwrIx0Y77wCbxeYQAwVSckdMBgf0xAV6dt3Ie4B+T9oqUgJqJuXYBmFruY3jhikk9lcTwIUslS3Jy1vJ2i6UDa3QZ9bxElwCrBiJUAcKtn6xqklpFBZawAoPfZg7nyhnSVFTVLBINISSfTy7wl47viztsbeYtB+GipQqSLXqsadwz7vvtEzdRbE+gmqk0M6nJcYIPXcY79oVmSiSCM7kbNb12g01a1NWGFwm9mB23+Pa8eIJHKyuZm2Dd93gg3WwXRaTLOaQ2Nr+gu1jDOmkcxBIUkPdJDA9ySO0XkykPYlt1KJUFHG+wI+sMztSkWJAT126hzgbYOwjGeXyREpgDoVhQIYcrk1HIyAckk/Qw7JmjwwCyb3NrnGbXbYQPSqUoBSTUADu1xbbqe8NTaSA6KQzkFiQq2wGxA5nuwjmzZV1fRMn5AdXNsHJFgHIzfq9usKT1sghIUVPtsATc9ejmNGbIlzU0pY0k2Gz7v+sZ6UXpCnT7ppuSB0OG934xOHJHz8hRoPoNYCkrXMSaXcJdg1uZyb/XvF9Wyk1jlKCDUDddiaRdnvA0qQJZSRyXJa9nuX6iOflEFFIZ0qBqAIVhgCMAAG3lCx43km2tVr7DStmzM4ilb0ClSS9KslhjsHe4eydorP1SZpLJKWLi7PYi7Zy58hCcmUlagVWaxbJcMWP6wVKkgnkdKRdxZnAcsbDF46o+HjBa+xfGgadPS2Bi+cgf8AMQIIACgmoGprb9XIscuHF4a00tCyQkFYpJzs4BYlrX2/CbwTQadRStFQTMD5AAUnIKVGxHYs3eCc3xp+QN6M+bzOoYN2A907dQxN+zwJXOaSCag7tm19mz0hmQgsVTWYkJOAHJv5HfffzN9VIIJAJTKIuHZsHnG3WNFk3xQ0/IU4eZgnFt2cKy4scBi97Bjcw+hYYFBYrSr+XcAkbuBsD6AfFdEoMWL1JDDrSRcEAXIb9IFN1i1oUgMgJSOcqybJDABwSXJ2MZZYVtEuNbHtVKVdC1JWE3S74NmchlEPdughf7SS0tRCGvzJqSQxJoI3DY/vApuomKT/ADVAoDFKmDBr7WsbPBvtDBvXZ+pyXHn2iIxtdCWwk0IqKmBLNu3YXsN7gXZ4HNSSQJgdKvdKTdTM722y7/qD6ZEtKc1VgsFqYKYvl8+vTEZYUhKiGUCAwJc7/hbv8sRUI7ZSQedJSqyV0quStRs98gB326WhjSGaEpApYiz7kFy5A6vfvCOjJepKFUEsV0ilQ/qH7/TW0tCUc5YVW2Cb2I6dMQZZUuKJlIANUk3PKdx3+ESHJZlKupaQXY0qLHv7pvEjh4QIs53WalSwkk4AYDYOSPW0Qyg1yS/wzHsSPaUUtI6CiFAMwPa+A5xBlq3TyjB7xIkMAU2Z1w+wisy1+gsHdhZs+YiRIQi0vUFnT1cVMXa17Roy+FEgmsKVUQyhYMq7EG+bOMfCJEjDNJx2iJuiL4eKqcliRsHBA2Ns93giZFIDqJtVZxi1r2iRIzWSTWwbdBwQlKioOBzMG36vm94mnAmIBQKLA+Xpvv0z2jyJG70tFdIdky5YJkqS6yTfawqBzezWIzFBKSQSoVAKulgA46Drs8SJHmZpyUrTMX2FXrkEhJQzWDfD84EqXWSlywY+htjf1iRIwf8AmIAZEyoFC6EjlU1yVEO+wA/SJw/TvUkklRIKrlrFizdSn4GJEhub2vp/2NMxU6l/5ZuAakl2Ny3NlzmCS5ZCmHf9Y9iR7cYqK0boPKUVOkbWvgkfQQ5qNSmXLnpAJWPCU+AEgkMm/Uk365sIkSM8jfJL97RMmZcjiBdYu1LBtmsSNhkYh5MoMldwUHCSwIFwTbLgWFokSObP2zOT2G4jLqSgkCnLZuaibG1wTfrAdQtsXelw7BvunzpLEWvvEiROLbiOPYefpAKSbjPzb9+UL6rSBIBTYnceX9okSOy7WzYFp0zABQQHULbA4Jx3xE0M/wASXWoAlN3NiXc4FhfziRIxyajr5GctDY1A1DpShKT96wY7sQxcWxaM3iukmHmVMqfyYcxDBLMBbaPYkLDKp8f3oIvZOGIUgAmYohQdth6fvbG/v2y6l0hSRYhWRfKf0MSJHNmV5JMl9hdepUpTIVSFAKAGA9t8YiRIkbKCol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" y="3627238"/>
            <a:ext cx="2975344" cy="196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71628"/>
            <a:ext cx="3024336" cy="28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www.cmo.nl/sw/images/mijnbou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50448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Bedrijven die grondstoffen verwerken tot eindproducten:</a:t>
            </a:r>
          </a:p>
          <a:p>
            <a:endParaRPr lang="nl-NL" dirty="0"/>
          </a:p>
          <a:p>
            <a:r>
              <a:rPr lang="nl-NL" dirty="0" smtClean="0"/>
              <a:t>Bouwnijverheid,  en industrie bedrijven. Dus fabrieken!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Secundaire sector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01" y="3933055"/>
            <a:ext cx="3659113" cy="24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25" y="4303190"/>
            <a:ext cx="2095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10744" cy="203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5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Bedrijven die diensten verlenen en hierbij winst willen maken. </a:t>
            </a:r>
            <a:r>
              <a:rPr lang="nl-NL" dirty="0" smtClean="0">
                <a:sym typeface="Wingdings" panose="05000000000000000000" pitchFamily="2" charset="2"/>
              </a:rPr>
              <a:t> commerciële dienstverlening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Voorbeelden: horecabedrijven, transportbedrijven, banken en de detailhandel.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Tertiaire sector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8571"/>
            <a:ext cx="2931387" cy="219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0127"/>
            <a:ext cx="3384376" cy="226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64" y="2808439"/>
            <a:ext cx="2207983" cy="16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0127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28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00" y="3749061"/>
            <a:ext cx="2160240" cy="188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Bedrijven en instellingen die diensten verlenen zonder met het doel winst te willen maken. </a:t>
            </a:r>
            <a:r>
              <a:rPr lang="nl-NL" dirty="0" smtClean="0">
                <a:sym typeface="Wingdings" panose="05000000000000000000" pitchFamily="2" charset="2"/>
              </a:rPr>
              <a:t> niet-commerciële dienstverlening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Voorbeelden: gezondheidszorg, onderwijs, politie, etc.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Quartaire sector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58474"/>
            <a:ext cx="2749674" cy="19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63537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6843"/>
            <a:ext cx="2298882" cy="15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7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Binnen een bedrijf moet er goed samengewerkt worden. Een groot bedrijf is al snel opgedeeld in verschillende afdelingen.</a:t>
            </a:r>
          </a:p>
          <a:p>
            <a:endParaRPr lang="nl-NL" dirty="0"/>
          </a:p>
          <a:p>
            <a:r>
              <a:rPr lang="nl-NL" dirty="0" smtClean="0"/>
              <a:t>Bijvoorbeeld:</a:t>
            </a:r>
          </a:p>
          <a:p>
            <a:pPr>
              <a:buFontTx/>
              <a:buChar char="-"/>
            </a:pPr>
            <a:r>
              <a:rPr lang="nl-NL" dirty="0" smtClean="0"/>
              <a:t>Inkoopafdeling</a:t>
            </a:r>
          </a:p>
          <a:p>
            <a:pPr>
              <a:buFontTx/>
              <a:buChar char="-"/>
            </a:pPr>
            <a:r>
              <a:rPr lang="nl-NL" dirty="0" smtClean="0"/>
              <a:t>Productieafdeling</a:t>
            </a:r>
          </a:p>
          <a:p>
            <a:pPr>
              <a:buFontTx/>
              <a:buChar char="-"/>
            </a:pPr>
            <a:r>
              <a:rPr lang="nl-NL" dirty="0" smtClean="0"/>
              <a:t>Verkoopafdeling</a:t>
            </a:r>
          </a:p>
          <a:p>
            <a:pPr>
              <a:buFontTx/>
              <a:buChar char="-"/>
            </a:pPr>
            <a:r>
              <a:rPr lang="nl-NL" dirty="0" smtClean="0"/>
              <a:t>Systeemafdeling</a:t>
            </a:r>
          </a:p>
          <a:p>
            <a:pPr>
              <a:buFontTx/>
              <a:buChar char="-"/>
            </a:pPr>
            <a:r>
              <a:rPr lang="nl-NL" dirty="0" smtClean="0"/>
              <a:t>Directie</a:t>
            </a:r>
          </a:p>
          <a:p>
            <a:pPr>
              <a:buFontTx/>
              <a:buChar char="-"/>
            </a:pPr>
            <a:r>
              <a:rPr lang="nl-NL" dirty="0" smtClean="0"/>
              <a:t>Administratie afdeling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Samenwerken binnen een bedrijf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045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278</Words>
  <Application>Microsoft Office PowerPoint</Application>
  <PresentationFormat>Diavoorstelling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Concours</vt:lpstr>
      <vt:lpstr>H6 werken</vt:lpstr>
      <vt:lpstr>Wat gaan we deze les doen?</vt:lpstr>
      <vt:lpstr>Extra opdrachten</vt:lpstr>
      <vt:lpstr>Indelen van bedrijven in sectoren</vt:lpstr>
      <vt:lpstr>Primaire sector</vt:lpstr>
      <vt:lpstr>Secundaire sector</vt:lpstr>
      <vt:lpstr>Tertiaire sector</vt:lpstr>
      <vt:lpstr>Quartaire sector</vt:lpstr>
      <vt:lpstr>Samenwerken binnen een bedrijf</vt:lpstr>
      <vt:lpstr>Functies op een afdeling</vt:lpstr>
      <vt:lpstr>Twee soorten werk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H6 werken</dc:title>
  <dc:creator>Sjoerd</dc:creator>
  <cp:lastModifiedBy>sjoerd</cp:lastModifiedBy>
  <cp:revision>18</cp:revision>
  <dcterms:created xsi:type="dcterms:W3CDTF">2014-03-24T08:58:49Z</dcterms:created>
  <dcterms:modified xsi:type="dcterms:W3CDTF">2014-04-04T09:47:01Z</dcterms:modified>
</cp:coreProperties>
</file>