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7" r:id="rId2"/>
    <p:sldId id="268" r:id="rId3"/>
    <p:sldId id="259" r:id="rId4"/>
    <p:sldId id="263" r:id="rId5"/>
    <p:sldId id="261" r:id="rId6"/>
    <p:sldId id="264" r:id="rId7"/>
    <p:sldId id="270" r:id="rId8"/>
    <p:sldId id="269" r:id="rId9"/>
    <p:sldId id="271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>
        <p:scale>
          <a:sx n="81" d="100"/>
          <a:sy n="81" d="100"/>
        </p:scale>
        <p:origin x="-106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F6B0E-44BD-4280-BC33-950BD6387EFE}" type="datetimeFigureOut">
              <a:rPr lang="nl-NL" smtClean="0"/>
              <a:t>2-10-2013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02B3F-41E5-4403-93AD-1B889B99D4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2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2B3F-41E5-4403-93AD-1B889B99D4BC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‹nr.›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Extra%20uitleg%20en%20oefeningen%20Vreemde%20Valut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H2 Thuis in geldzaken 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4736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400" dirty="0" smtClean="0">
                <a:latin typeface="Segoe UI" pitchFamily="34" charset="0"/>
                <a:cs typeface="Segoe UI" pitchFamily="34" charset="0"/>
              </a:rPr>
              <a:t>Extra kosten pinnen in buitenland </a:t>
            </a:r>
            <a:r>
              <a:rPr lang="nl-NL" sz="2400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</a:t>
            </a:r>
            <a:r>
              <a:rPr lang="nl-NL" sz="2400" b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transactiekosten</a:t>
            </a:r>
          </a:p>
          <a:p>
            <a:pPr>
              <a:buNone/>
            </a:pPr>
            <a:r>
              <a:rPr lang="nl-NL" sz="2000" dirty="0" smtClean="0"/>
              <a:t>Joyce </a:t>
            </a:r>
            <a:r>
              <a:rPr lang="nl-NL" sz="2000" dirty="0"/>
              <a:t>gaat op vakantie naar Canada en wil 700 Canadese </a:t>
            </a:r>
            <a:r>
              <a:rPr lang="nl-NL" sz="2000" dirty="0" smtClean="0"/>
              <a:t>dollars pinnen in Canada. </a:t>
            </a:r>
            <a:r>
              <a:rPr lang="nl-NL" sz="2000" dirty="0"/>
              <a:t>De bank rekent 3% provisie met een maximum van € 15,00. Hoeveel euro moet zij betalen</a:t>
            </a:r>
            <a:r>
              <a:rPr lang="nl-NL" sz="2000" dirty="0" smtClean="0"/>
              <a:t>? 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r>
              <a:rPr lang="nl-NL" sz="2000" dirty="0" smtClean="0"/>
              <a:t>Euro`s = vreemd geld x wisselkoers</a:t>
            </a:r>
          </a:p>
          <a:p>
            <a:pPr>
              <a:buNone/>
            </a:pPr>
            <a:r>
              <a:rPr lang="nl-NL" sz="2000" dirty="0" smtClean="0"/>
              <a:t>700 x </a:t>
            </a:r>
            <a:r>
              <a:rPr lang="nl-NL" sz="2000" dirty="0" smtClean="0"/>
              <a:t>1,70 </a:t>
            </a:r>
            <a:r>
              <a:rPr lang="nl-NL" sz="2000" dirty="0" smtClean="0"/>
              <a:t>= € </a:t>
            </a:r>
            <a:r>
              <a:rPr lang="nl-NL" sz="2000" dirty="0" smtClean="0"/>
              <a:t>1190</a:t>
            </a: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1190 </a:t>
            </a:r>
            <a:r>
              <a:rPr lang="nl-NL" sz="2000" dirty="0" smtClean="0"/>
              <a:t>: 100 x 3 =  € </a:t>
            </a:r>
            <a:r>
              <a:rPr lang="nl-NL" sz="2000" dirty="0" smtClean="0"/>
              <a:t>35,70</a:t>
            </a: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€ </a:t>
            </a:r>
            <a:r>
              <a:rPr lang="nl-NL" sz="2000" dirty="0" smtClean="0"/>
              <a:t>35,70 </a:t>
            </a:r>
            <a:r>
              <a:rPr lang="nl-NL" sz="2000" dirty="0" smtClean="0"/>
              <a:t>is meer dan € 15, dus betaal je € 15,00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>
              <a:buNone/>
            </a:pPr>
            <a:endParaRPr lang="nl-NL" dirty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>
              <a:buNone/>
            </a:pPr>
            <a:endParaRPr lang="nl-NL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>
              <a:buNone/>
            </a:pPr>
            <a:endParaRPr lang="nl-NL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nl-NL" dirty="0" smtClean="0"/>
              <a:t>Vreemd geld pinnen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406849"/>
              </p:ext>
            </p:extLst>
          </p:nvPr>
        </p:nvGraphicFramePr>
        <p:xfrm>
          <a:off x="539552" y="4797152"/>
          <a:ext cx="8257168" cy="927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769"/>
                <a:gridCol w="2726517"/>
                <a:gridCol w="268688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975"/>
                        </a:lnSpc>
                        <a:spcAft>
                          <a:spcPts val="1000"/>
                        </a:spcAft>
                      </a:pPr>
                      <a:r>
                        <a:rPr lang="nl-NL" sz="850" dirty="0">
                          <a:effectLst/>
                        </a:rPr>
                        <a:t>Valuta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75"/>
                        </a:lnSpc>
                        <a:spcAft>
                          <a:spcPts val="1000"/>
                        </a:spcAft>
                      </a:pPr>
                      <a:r>
                        <a:rPr lang="nl-NL" sz="850" dirty="0">
                          <a:effectLst/>
                        </a:rPr>
                        <a:t>U </a:t>
                      </a:r>
                      <a:r>
                        <a:rPr lang="nl-NL" sz="850" dirty="0" smtClean="0">
                          <a:effectLst/>
                        </a:rPr>
                        <a:t>koopt( laatkoers</a:t>
                      </a:r>
                      <a:r>
                        <a:rPr lang="nl-NL" sz="850" dirty="0">
                          <a:effectLst/>
                        </a:rPr>
                        <a:t>)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75"/>
                        </a:lnSpc>
                        <a:spcAft>
                          <a:spcPts val="1000"/>
                        </a:spcAft>
                      </a:pPr>
                      <a:r>
                        <a:rPr lang="nl-NL" sz="850" dirty="0">
                          <a:effectLst/>
                        </a:rPr>
                        <a:t>U </a:t>
                      </a:r>
                      <a:r>
                        <a:rPr lang="nl-NL" sz="850" dirty="0" smtClean="0">
                          <a:effectLst/>
                        </a:rPr>
                        <a:t>verkoopt(  biedkoers</a:t>
                      </a:r>
                      <a:r>
                        <a:rPr lang="nl-NL" sz="850" dirty="0">
                          <a:effectLst/>
                        </a:rPr>
                        <a:t>)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Amerika – dollar (€1)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 dirty="0">
                          <a:effectLst/>
                        </a:rPr>
                        <a:t>1,34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1,20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Australië – dollar (€1)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1,80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1,63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Canada – dollar (€1)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>
                          <a:effectLst/>
                        </a:rPr>
                        <a:t>1,70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25"/>
                        </a:lnSpc>
                        <a:spcAft>
                          <a:spcPts val="1000"/>
                        </a:spcAft>
                      </a:pPr>
                      <a:r>
                        <a:rPr lang="nl-NL" sz="900" dirty="0">
                          <a:effectLst/>
                        </a:rPr>
                        <a:t>1,46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2532888"/>
            <a:ext cx="8229600" cy="4325112"/>
          </a:xfrm>
        </p:spPr>
        <p:txBody>
          <a:bodyPr>
            <a:normAutofit/>
          </a:bodyPr>
          <a:lstStyle/>
          <a:p>
            <a:r>
              <a:rPr lang="nl-NL" sz="2800" dirty="0" smtClean="0">
                <a:hlinkClick r:id="rId2" action="ppaction://hlinkfile"/>
              </a:rPr>
              <a:t>Opdrachten vreemd geld</a:t>
            </a:r>
            <a:endParaRPr lang="nl-NL" sz="2800" dirty="0" smtClean="0"/>
          </a:p>
          <a:p>
            <a:endParaRPr lang="nl-NL" sz="3200" dirty="0"/>
          </a:p>
          <a:p>
            <a:r>
              <a:rPr lang="nl-NL" sz="1800" dirty="0" smtClean="0"/>
              <a:t>Gebruik bij de opgaven de volgende formules 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Euro`s = vreemd valuta x wisselkoers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Vreemde valuta = euro`s : wisselkoers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1800" dirty="0" smtClean="0"/>
              <a:t>of kruiselings vermenigvuldigen</a:t>
            </a:r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6800"/>
          </a:xfrm>
        </p:spPr>
        <p:txBody>
          <a:bodyPr/>
          <a:lstStyle/>
          <a:p>
            <a:r>
              <a:rPr lang="nl-NL" dirty="0" smtClean="0"/>
              <a:t>En nu? Werken aan: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65754"/>
              </p:ext>
            </p:extLst>
          </p:nvPr>
        </p:nvGraphicFramePr>
        <p:xfrm>
          <a:off x="1115616" y="5229200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Vreemde valuta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Euro`s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Geld omwisselen is niet meer nodig sinds de EMU </a:t>
            </a:r>
            <a:r>
              <a:rPr lang="nl-NL" dirty="0" smtClean="0">
                <a:sym typeface="Wingdings" panose="05000000000000000000" pitchFamily="2" charset="2"/>
              </a:rPr>
              <a:t> Economische Monetaire Unie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Alle landen hierin gebruiken namelijk dezelfde valuta.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Vreemd geld</a:t>
            </a:r>
            <a:endParaRPr lang="nl-N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84984"/>
            <a:ext cx="2801640" cy="299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2275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r>
              <a:rPr lang="nl-NL" dirty="0" smtClean="0"/>
              <a:t>Op vakantie!</a:t>
            </a:r>
            <a:endParaRPr lang="nl-NL" dirty="0"/>
          </a:p>
        </p:txBody>
      </p:sp>
      <p:pic>
        <p:nvPicPr>
          <p:cNvPr id="1040" name="Picture 16" descr="http://vakantie.paginablog.nl/vakantie/met-het-vliegtuig-naar-de-z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714356"/>
            <a:ext cx="2500330" cy="1817826"/>
          </a:xfrm>
          <a:prstGeom prst="rect">
            <a:avLst/>
          </a:prstGeom>
          <a:noFill/>
        </p:spPr>
      </p:pic>
      <p:pic>
        <p:nvPicPr>
          <p:cNvPr id="1043" name="Picture 19" descr="http://www.bestemmingonline.nl/content_images/2/Turkij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857496"/>
            <a:ext cx="2500330" cy="1675221"/>
          </a:xfrm>
          <a:prstGeom prst="rect">
            <a:avLst/>
          </a:prstGeom>
          <a:noFill/>
        </p:spPr>
      </p:pic>
      <p:pic>
        <p:nvPicPr>
          <p:cNvPr id="1045" name="Picture 21" descr="http://www.bovenlichten.net/sitebuildercontent/sitebuilderpictures/turksevl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857760"/>
            <a:ext cx="2510380" cy="1671913"/>
          </a:xfrm>
          <a:prstGeom prst="rect">
            <a:avLst/>
          </a:prstGeom>
          <a:noFill/>
        </p:spPr>
      </p:pic>
      <p:sp>
        <p:nvSpPr>
          <p:cNvPr id="28" name="Tekstvak 27"/>
          <p:cNvSpPr txBox="1"/>
          <p:nvPr/>
        </p:nvSpPr>
        <p:spPr>
          <a:xfrm>
            <a:off x="285720" y="200024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Segoe UI" pitchFamily="34" charset="0"/>
                <a:cs typeface="Segoe UI" pitchFamily="34" charset="0"/>
              </a:rPr>
              <a:t>Pim gaat in de zomervakantie naar Turkije. Hij kan daar niet betalen met euro’s… en nu?  </a:t>
            </a:r>
            <a:endParaRPr lang="nl-NL" sz="2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571472" y="328612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latin typeface="Segoe UI" pitchFamily="34" charset="0"/>
                <a:cs typeface="Segoe UI" pitchFamily="34" charset="0"/>
              </a:rPr>
              <a:t>Geld inwisselen bij de bank!</a:t>
            </a:r>
          </a:p>
          <a:p>
            <a:r>
              <a:rPr lang="nl-NL" sz="2400" i="1" dirty="0" smtClean="0">
                <a:latin typeface="Segoe UI" pitchFamily="34" charset="0"/>
                <a:cs typeface="Segoe UI" pitchFamily="34" charset="0"/>
              </a:rPr>
              <a:t>Euro’s </a:t>
            </a:r>
            <a:r>
              <a:rPr lang="nl-NL" sz="2400" i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Turkse Lira</a:t>
            </a:r>
            <a:endParaRPr lang="nl-NL" sz="2400" i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285720" y="435769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Segoe UI" pitchFamily="34" charset="0"/>
                <a:cs typeface="Segoe UI" pitchFamily="34" charset="0"/>
              </a:rPr>
              <a:t>Terug in Nederland heeft hij nog Turkse Lira over… en nu? </a:t>
            </a:r>
            <a:endParaRPr lang="nl-NL" sz="2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66574" y="5235963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latin typeface="Segoe UI" pitchFamily="34" charset="0"/>
                <a:cs typeface="Segoe UI" pitchFamily="34" charset="0"/>
              </a:rPr>
              <a:t>Geld inwisselen bij de bank!</a:t>
            </a:r>
          </a:p>
          <a:p>
            <a:r>
              <a:rPr lang="nl-NL" sz="2400" i="1" dirty="0" smtClean="0">
                <a:latin typeface="Segoe UI" pitchFamily="34" charset="0"/>
                <a:cs typeface="Segoe UI" pitchFamily="34" charset="0"/>
              </a:rPr>
              <a:t>Turkse Lira </a:t>
            </a:r>
            <a:r>
              <a:rPr lang="nl-NL" sz="2400" i="1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 Euro’s</a:t>
            </a:r>
            <a:endParaRPr lang="nl-NL" sz="2400" i="1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3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6800"/>
          </a:xfrm>
        </p:spPr>
        <p:txBody>
          <a:bodyPr/>
          <a:lstStyle/>
          <a:p>
            <a:r>
              <a:rPr lang="nl-NL" dirty="0" smtClean="0"/>
              <a:t>Wisselkoers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00100" y="3857628"/>
          <a:ext cx="7143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714512"/>
                <a:gridCol w="1714512"/>
                <a:gridCol w="1857388"/>
              </a:tblGrid>
              <a:tr h="294322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land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munteenheid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de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bank geeft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de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bank vraagt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Amerika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1 dollar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€ 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0,79    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   € 0,85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Japan 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1 yen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€ 0,0069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€ 0,0079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Groot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Brittannië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1 pond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      </a:t>
                      </a:r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€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1,35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   € 1,42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Zuid-Afrika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1 rand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€ 0,11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   € 0,14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Turkije</a:t>
                      </a:r>
                      <a:r>
                        <a:rPr lang="nl-NL" baseline="0" dirty="0" smtClean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1 Turkse lira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€ 0,05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latin typeface="Segoe UI" pitchFamily="34" charset="0"/>
                          <a:cs typeface="Segoe UI" pitchFamily="34" charset="0"/>
                        </a:rPr>
                        <a:t>          € 0,07</a:t>
                      </a:r>
                      <a:endParaRPr lang="nl-NL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hthoek 9"/>
          <p:cNvSpPr/>
          <p:nvPr/>
        </p:nvSpPr>
        <p:spPr>
          <a:xfrm>
            <a:off x="4572000" y="2500306"/>
            <a:ext cx="1714512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vreemd geld </a:t>
            </a:r>
            <a:r>
              <a:rPr lang="nl-NL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verkopen</a:t>
            </a:r>
            <a:endParaRPr lang="nl-NL" b="1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6429388" y="2500306"/>
            <a:ext cx="1714512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vreemd geld </a:t>
            </a:r>
            <a:r>
              <a:rPr lang="nl-NL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kopen</a:t>
            </a:r>
            <a:endParaRPr lang="nl-NL" b="1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rot="5400000" flipH="1" flipV="1">
            <a:off x="5180017" y="353536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rot="5400000" flipH="1" flipV="1">
            <a:off x="7037405" y="353536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troomdiagram: Alternatief proces 18"/>
          <p:cNvSpPr/>
          <p:nvPr/>
        </p:nvSpPr>
        <p:spPr>
          <a:xfrm>
            <a:off x="4786314" y="1785926"/>
            <a:ext cx="1285884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Segoe UI" pitchFamily="34" charset="0"/>
                <a:cs typeface="Segoe UI" pitchFamily="34" charset="0"/>
              </a:rPr>
              <a:t>biedkoers</a:t>
            </a:r>
            <a:endParaRPr lang="nl-NL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Stroomdiagram: Alternatief proces 19"/>
          <p:cNvSpPr/>
          <p:nvPr/>
        </p:nvSpPr>
        <p:spPr>
          <a:xfrm>
            <a:off x="6643702" y="1785926"/>
            <a:ext cx="1285884" cy="4286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Segoe UI" pitchFamily="34" charset="0"/>
                <a:cs typeface="Segoe UI" pitchFamily="34" charset="0"/>
              </a:rPr>
              <a:t>laatkoers</a:t>
            </a:r>
            <a:endParaRPr lang="nl-NL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00034" y="2000240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De prijs van één vreemde munteenheid uitgedrukt</a:t>
            </a:r>
          </a:p>
          <a:p>
            <a:r>
              <a:rPr lang="nl-NL" sz="20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euro’s</a:t>
            </a:r>
            <a:r>
              <a:rPr lang="nl-NL" b="1" dirty="0" smtClean="0">
                <a:solidFill>
                  <a:srgbClr val="FF0000"/>
                </a:solidFill>
              </a:rPr>
              <a:t>.</a:t>
            </a:r>
            <a:endParaRPr lang="nl-N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500430" y="3286124"/>
            <a:ext cx="1928826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400" dirty="0" smtClean="0">
                <a:latin typeface="Segoe UI" pitchFamily="34" charset="0"/>
                <a:cs typeface="Segoe UI" pitchFamily="34" charset="0"/>
              </a:rPr>
              <a:t>BANK</a:t>
            </a:r>
            <a:endParaRPr lang="nl-NL" sz="4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Gelijkbenige driehoek 4"/>
          <p:cNvSpPr/>
          <p:nvPr/>
        </p:nvSpPr>
        <p:spPr>
          <a:xfrm>
            <a:off x="3286116" y="2214554"/>
            <a:ext cx="2357454" cy="1071570"/>
          </a:xfrm>
          <a:prstGeom prst="triangle">
            <a:avLst>
              <a:gd name="adj" fmla="val 495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1472" y="1857364"/>
            <a:ext cx="135732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857628"/>
            <a:ext cx="13430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Gebogen pijl 10"/>
          <p:cNvSpPr/>
          <p:nvPr/>
        </p:nvSpPr>
        <p:spPr>
          <a:xfrm flipH="1">
            <a:off x="5857884" y="2928934"/>
            <a:ext cx="2000264" cy="714380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142976" y="51435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latin typeface="Segoe UI" pitchFamily="34" charset="0"/>
                <a:cs typeface="Segoe UI" pitchFamily="34" charset="0"/>
              </a:rPr>
              <a:t>geld verkopen</a:t>
            </a:r>
            <a:endParaRPr lang="nl-NL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215074" y="257174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latin typeface="Segoe UI" pitchFamily="34" charset="0"/>
                <a:cs typeface="Segoe UI" pitchFamily="34" charset="0"/>
              </a:rPr>
              <a:t>geld kopen</a:t>
            </a:r>
            <a:endParaRPr lang="nl-NL" b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7413" name="Picture 5" descr="http://www.obskameleon.nl/images/20eurobilj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51251">
            <a:off x="6545131" y="4747806"/>
            <a:ext cx="911167" cy="497000"/>
          </a:xfrm>
          <a:prstGeom prst="rect">
            <a:avLst/>
          </a:prstGeom>
          <a:noFill/>
        </p:spPr>
      </p:pic>
      <p:pic>
        <p:nvPicPr>
          <p:cNvPr id="17415" name="Picture 7" descr="http://www.vkblog.nl/pub/mm/tempest/7545/Image/september/gel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60511">
            <a:off x="1625518" y="2740885"/>
            <a:ext cx="1049438" cy="496907"/>
          </a:xfrm>
          <a:prstGeom prst="rect">
            <a:avLst/>
          </a:prstGeom>
          <a:noFill/>
        </p:spPr>
      </p:pic>
      <p:cxnSp>
        <p:nvCxnSpPr>
          <p:cNvPr id="18" name="Rechte verbindingslijn met pijl 17"/>
          <p:cNvCxnSpPr/>
          <p:nvPr/>
        </p:nvCxnSpPr>
        <p:spPr>
          <a:xfrm rot="5400000" flipH="1" flipV="1">
            <a:off x="6679421" y="225027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rot="16200000" flipH="1">
            <a:off x="1535885" y="548355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1178695" y="5807123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 smtClean="0">
                <a:latin typeface="Segoe UI" pitchFamily="34" charset="0"/>
                <a:cs typeface="Segoe UI" pitchFamily="34" charset="0"/>
              </a:rPr>
              <a:t>Biedkoers</a:t>
            </a:r>
            <a:r>
              <a:rPr lang="nl-NL" sz="1600" i="1" dirty="0" smtClean="0">
                <a:latin typeface="Segoe UI" pitchFamily="34" charset="0"/>
                <a:cs typeface="Segoe UI" pitchFamily="34" charset="0"/>
              </a:rPr>
              <a:t>:  minder euro’s (terug)krijgen</a:t>
            </a:r>
            <a:endParaRPr lang="nl-NL" sz="1600" i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143636" y="1857364"/>
            <a:ext cx="3214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 smtClean="0">
                <a:latin typeface="Segoe UI" pitchFamily="34" charset="0"/>
                <a:cs typeface="Segoe UI" pitchFamily="34" charset="0"/>
              </a:rPr>
              <a:t>Laatkoers</a:t>
            </a:r>
            <a:r>
              <a:rPr lang="nl-NL" sz="1600" i="1" dirty="0" smtClean="0">
                <a:latin typeface="Segoe UI" pitchFamily="34" charset="0"/>
                <a:cs typeface="Segoe UI" pitchFamily="34" charset="0"/>
              </a:rPr>
              <a:t>: meer euro’s betalen </a:t>
            </a:r>
            <a:endParaRPr lang="nl-NL" sz="1600" i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3786182" y="4786322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Segoe UI" pitchFamily="34" charset="0"/>
                <a:cs typeface="Segoe UI" pitchFamily="34" charset="0"/>
              </a:rPr>
              <a:t>winst maken!</a:t>
            </a:r>
            <a:endParaRPr lang="nl-NL" sz="1600" i="1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8" name="Rechte verbindingslijn met pijl 27"/>
          <p:cNvCxnSpPr/>
          <p:nvPr/>
        </p:nvCxnSpPr>
        <p:spPr>
          <a:xfrm rot="5400000">
            <a:off x="4286248" y="4643446"/>
            <a:ext cx="28654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Gebogen pijl 33"/>
          <p:cNvSpPr/>
          <p:nvPr/>
        </p:nvSpPr>
        <p:spPr>
          <a:xfrm flipV="1">
            <a:off x="1071538" y="4429132"/>
            <a:ext cx="2071702" cy="714380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1142984"/>
            <a:ext cx="2071702" cy="130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5357826"/>
            <a:ext cx="217750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5192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Pim wil in Nederland met 1200 euro’s </a:t>
            </a:r>
            <a:r>
              <a:rPr lang="nl-NL" sz="9600" i="1" dirty="0" smtClean="0">
                <a:latin typeface="Segoe UI" pitchFamily="34" charset="0"/>
                <a:cs typeface="Segoe UI" pitchFamily="34" charset="0"/>
              </a:rPr>
              <a:t>Turkse lira</a:t>
            </a: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nl-NL" sz="9600" u="sng" dirty="0" smtClean="0">
                <a:latin typeface="Segoe UI" pitchFamily="34" charset="0"/>
                <a:cs typeface="Segoe UI" pitchFamily="34" charset="0"/>
              </a:rPr>
              <a:t>kopen</a:t>
            </a: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.</a:t>
            </a:r>
          </a:p>
          <a:p>
            <a:pPr>
              <a:buNone/>
            </a:pP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Wat moet hij betalen aan de bank? </a:t>
            </a:r>
          </a:p>
          <a:p>
            <a:pPr>
              <a:buNone/>
            </a:pPr>
            <a:endParaRPr lang="nl-NL" sz="96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Je rekent dus de hoogste koers (laatkoers).</a:t>
            </a:r>
          </a:p>
          <a:p>
            <a:pPr>
              <a:buNone/>
            </a:pPr>
            <a:endParaRPr lang="nl-NL" sz="9600" dirty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sz="9600" b="1" dirty="0" smtClean="0">
                <a:latin typeface="Segoe UI" pitchFamily="34" charset="0"/>
                <a:cs typeface="Segoe UI" pitchFamily="34" charset="0"/>
              </a:rPr>
              <a:t>(Manier 1) </a:t>
            </a: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Vreemd geld =euro`s : wisselkoers</a:t>
            </a:r>
          </a:p>
          <a:p>
            <a:pPr>
              <a:buNone/>
            </a:pPr>
            <a:endParaRPr lang="nl-NL" sz="96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sz="9600" dirty="0" smtClean="0">
                <a:latin typeface="Segoe UI" pitchFamily="34" charset="0"/>
                <a:cs typeface="Segoe UI" pitchFamily="34" charset="0"/>
              </a:rPr>
              <a:t>1200 : 0,07 = 17.412 lira</a:t>
            </a:r>
          </a:p>
          <a:p>
            <a:pPr>
              <a:buNone/>
            </a:pPr>
            <a:endParaRPr lang="nl-NL" sz="2000" dirty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nl-NL" sz="20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nl-NL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dirty="0" smtClean="0">
                <a:latin typeface="Segoe UI" pitchFamily="34" charset="0"/>
                <a:cs typeface="Segoe UI" pitchFamily="34" charset="0"/>
              </a:rPr>
              <a:t>					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Euro`s omrekenen in vreemd geld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778" y="4531532"/>
            <a:ext cx="5648222" cy="185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000" dirty="0">
                <a:latin typeface="Segoe UI" pitchFamily="34" charset="0"/>
                <a:cs typeface="Segoe UI" pitchFamily="34" charset="0"/>
              </a:rPr>
              <a:t>Pim wil in Nederland met 1200 euro’s </a:t>
            </a:r>
            <a:r>
              <a:rPr lang="nl-NL" sz="2000" i="1" dirty="0">
                <a:latin typeface="Segoe UI" pitchFamily="34" charset="0"/>
                <a:cs typeface="Segoe UI" pitchFamily="34" charset="0"/>
              </a:rPr>
              <a:t>Turkse lira</a:t>
            </a:r>
            <a:r>
              <a:rPr lang="nl-NL" sz="2000" dirty="0">
                <a:latin typeface="Segoe UI" pitchFamily="34" charset="0"/>
                <a:cs typeface="Segoe UI" pitchFamily="34" charset="0"/>
              </a:rPr>
              <a:t> </a:t>
            </a:r>
            <a:r>
              <a:rPr lang="nl-NL" sz="2000" u="sng" dirty="0">
                <a:latin typeface="Segoe UI" pitchFamily="34" charset="0"/>
                <a:cs typeface="Segoe UI" pitchFamily="34" charset="0"/>
              </a:rPr>
              <a:t>kopen</a:t>
            </a:r>
            <a:r>
              <a:rPr lang="nl-NL" sz="2000" dirty="0">
                <a:latin typeface="Segoe UI" pitchFamily="34" charset="0"/>
                <a:cs typeface="Segoe UI" pitchFamily="34" charset="0"/>
              </a:rPr>
              <a:t>.</a:t>
            </a:r>
          </a:p>
          <a:p>
            <a:pPr>
              <a:buNone/>
            </a:pPr>
            <a:r>
              <a:rPr lang="nl-NL" sz="2000" dirty="0">
                <a:latin typeface="Segoe UI" pitchFamily="34" charset="0"/>
                <a:cs typeface="Segoe UI" pitchFamily="34" charset="0"/>
              </a:rPr>
              <a:t>Wat moet hij betalen aan de bank? </a:t>
            </a:r>
          </a:p>
          <a:p>
            <a:pPr>
              <a:buNone/>
            </a:pPr>
            <a:endParaRPr lang="nl-NL" sz="2000" dirty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sz="2000" dirty="0" smtClean="0">
                <a:latin typeface="Segoe UI" pitchFamily="34" charset="0"/>
                <a:cs typeface="Segoe UI" pitchFamily="34" charset="0"/>
              </a:rPr>
              <a:t>Je </a:t>
            </a:r>
            <a:r>
              <a:rPr lang="nl-NL" sz="2000" dirty="0">
                <a:latin typeface="Segoe UI" pitchFamily="34" charset="0"/>
                <a:cs typeface="Segoe UI" pitchFamily="34" charset="0"/>
              </a:rPr>
              <a:t>rekent dus de hoogste koers (laatkoers</a:t>
            </a:r>
            <a:r>
              <a:rPr lang="nl-NL" sz="2000" dirty="0" smtClean="0">
                <a:latin typeface="Segoe UI" pitchFamily="34" charset="0"/>
                <a:cs typeface="Segoe UI" pitchFamily="34" charset="0"/>
              </a:rPr>
              <a:t>).</a:t>
            </a:r>
          </a:p>
          <a:p>
            <a:pPr>
              <a:buNone/>
            </a:pPr>
            <a:endParaRPr lang="nl-NL" sz="2000" dirty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sz="2000" b="1" dirty="0" smtClean="0">
                <a:latin typeface="Segoe UI" pitchFamily="34" charset="0"/>
                <a:cs typeface="Segoe UI" pitchFamily="34" charset="0"/>
              </a:rPr>
              <a:t>(Manier 2) </a:t>
            </a:r>
            <a:r>
              <a:rPr lang="nl-NL" sz="2000" dirty="0" smtClean="0">
                <a:latin typeface="Segoe UI" pitchFamily="34" charset="0"/>
                <a:cs typeface="Segoe UI" pitchFamily="34" charset="0"/>
              </a:rPr>
              <a:t>kruislings vermenigvuldigen</a:t>
            </a:r>
          </a:p>
          <a:p>
            <a:pPr>
              <a:buNone/>
            </a:pPr>
            <a:endParaRPr lang="nl-NL" sz="2000" dirty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nl-NL" sz="20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nl-NL" sz="2800" dirty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nl-NL" sz="2800" dirty="0" smtClean="0">
                <a:latin typeface="Segoe UI" pitchFamily="34" charset="0"/>
                <a:cs typeface="Segoe UI" pitchFamily="34" charset="0"/>
              </a:rPr>
              <a:t>Stap 1 = 1200 </a:t>
            </a:r>
            <a:r>
              <a:rPr lang="nl-NL" sz="2800" b="1" dirty="0" smtClean="0">
                <a:latin typeface="Segoe UI" pitchFamily="34" charset="0"/>
                <a:cs typeface="Segoe UI" pitchFamily="34" charset="0"/>
              </a:rPr>
              <a:t>x</a:t>
            </a:r>
            <a:r>
              <a:rPr lang="nl-NL" sz="2800" dirty="0" smtClean="0">
                <a:latin typeface="Segoe UI" pitchFamily="34" charset="0"/>
                <a:cs typeface="Segoe UI" pitchFamily="34" charset="0"/>
              </a:rPr>
              <a:t> 1 = 1200</a:t>
            </a:r>
          </a:p>
          <a:p>
            <a:pPr>
              <a:buNone/>
            </a:pPr>
            <a:r>
              <a:rPr lang="nl-NL" sz="2800" dirty="0" smtClean="0">
                <a:latin typeface="Segoe UI" pitchFamily="34" charset="0"/>
                <a:cs typeface="Segoe UI" pitchFamily="34" charset="0"/>
              </a:rPr>
              <a:t>Stap 2 = 1200</a:t>
            </a:r>
            <a:r>
              <a:rPr lang="nl-NL" sz="2800" b="1" dirty="0" smtClean="0">
                <a:latin typeface="Segoe UI" pitchFamily="34" charset="0"/>
                <a:cs typeface="Segoe UI" pitchFamily="34" charset="0"/>
              </a:rPr>
              <a:t> : </a:t>
            </a:r>
            <a:r>
              <a:rPr lang="nl-NL" sz="2800" dirty="0" smtClean="0">
                <a:latin typeface="Segoe UI" pitchFamily="34" charset="0"/>
                <a:cs typeface="Segoe UI" pitchFamily="34" charset="0"/>
              </a:rPr>
              <a:t>0,07 = 17.412 lira</a:t>
            </a:r>
            <a:endParaRPr lang="nl-NL" sz="2800" dirty="0">
              <a:latin typeface="Segoe UI" pitchFamily="34" charset="0"/>
              <a:cs typeface="Segoe UI" pitchFamily="34" charset="0"/>
            </a:endParaRP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Euro`s omrekenen in vreemd geld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03911"/>
              </p:ext>
            </p:extLst>
          </p:nvPr>
        </p:nvGraphicFramePr>
        <p:xfrm>
          <a:off x="683568" y="39313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Vreemde</a:t>
                      </a:r>
                      <a:r>
                        <a:rPr lang="nl-NL" baseline="0" dirty="0" smtClean="0"/>
                        <a:t> valuta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?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Euro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0,07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1200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Rechte verbindingslijn met pijl 6"/>
          <p:cNvCxnSpPr/>
          <p:nvPr/>
        </p:nvCxnSpPr>
        <p:spPr>
          <a:xfrm>
            <a:off x="4067944" y="3933056"/>
            <a:ext cx="764468" cy="43204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3779912" y="4526596"/>
            <a:ext cx="1052500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291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Pim wil bij terugkomst nog 2000 lira inleveren bij de bank.</a:t>
            </a:r>
          </a:p>
          <a:p>
            <a:pPr marL="109728" indent="0">
              <a:buNone/>
            </a:pPr>
            <a:endParaRPr lang="nl-NL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nl-NL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 rekent dus de laagste koers (biedkoers)</a:t>
            </a:r>
          </a:p>
          <a:p>
            <a:pPr marL="109728" indent="0">
              <a:buNone/>
            </a:pPr>
            <a:endParaRPr lang="nl-NL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nl-N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(Manier 1)</a:t>
            </a:r>
            <a:r>
              <a:rPr lang="nl-NL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Euro`s</a:t>
            </a:r>
            <a:r>
              <a:rPr lang="nl-N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 vreemd geld x wisselkoers</a:t>
            </a:r>
          </a:p>
          <a:p>
            <a:pPr marL="109728" indent="0">
              <a:buNone/>
            </a:pPr>
            <a:endParaRPr lang="nl-NL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nl-NL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2000 x 0,05 = € 100</a:t>
            </a:r>
            <a:endParaRPr lang="nl-NL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Vreemd geld omrekenen in euro`s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876" y="4509120"/>
            <a:ext cx="5866124" cy="19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8630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Pim wil bij terugkomst nog 2000 lira inleveren bij de bank.</a:t>
            </a:r>
          </a:p>
          <a:p>
            <a:pPr marL="109728" indent="0">
              <a:buNone/>
            </a:pPr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 rekent dus de laagste koers (biedkoers</a:t>
            </a: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109728" indent="0">
              <a:buNone/>
            </a:pPr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r>
              <a:rPr lang="nl-NL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(Manier 2) Kruiselings vermenigvuldigen</a:t>
            </a:r>
          </a:p>
          <a:p>
            <a:pPr marL="109728" indent="0">
              <a:buNone/>
            </a:pPr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09728" indent="0">
              <a:buNone/>
            </a:pPr>
            <a:endParaRPr lang="nl-NL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Stap 1: = 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0,05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nl-NL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x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2000 = </a:t>
            </a:r>
            <a:r>
              <a:rPr lang="nl-NL" dirty="0">
                <a:latin typeface="Segoe UI" pitchFamily="34" charset="0"/>
                <a:ea typeface="Segoe UI" pitchFamily="34" charset="0"/>
                <a:cs typeface="Segoe UI" pitchFamily="34" charset="0"/>
              </a:rPr>
              <a:t>1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00</a:t>
            </a:r>
            <a:endParaRPr lang="nl-NL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Stap 2: = 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100</a:t>
            </a:r>
            <a:r>
              <a:rPr lang="nl-NL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nl-NL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 = € </a:t>
            </a:r>
            <a:r>
              <a:rPr lang="nl-NL" dirty="0">
                <a:latin typeface="Segoe UI" pitchFamily="34" charset="0"/>
                <a:ea typeface="Segoe UI" pitchFamily="34" charset="0"/>
                <a:cs typeface="Segoe UI" pitchFamily="34" charset="0"/>
              </a:rPr>
              <a:t>1</a:t>
            </a:r>
            <a:r>
              <a:rPr lang="nl-NL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00</a:t>
            </a:r>
            <a:endParaRPr lang="nl-NL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Vreemd geld omrekenen </a:t>
            </a:r>
            <a:r>
              <a:rPr lang="nl-NL" smtClean="0"/>
              <a:t>in euro`s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00142"/>
              </p:ext>
            </p:extLst>
          </p:nvPr>
        </p:nvGraphicFramePr>
        <p:xfrm>
          <a:off x="755576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Vreemde valuta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Euro`s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echte verbindingslijn met pijl 5"/>
          <p:cNvCxnSpPr/>
          <p:nvPr/>
        </p:nvCxnSpPr>
        <p:spPr>
          <a:xfrm flipV="1">
            <a:off x="3923928" y="4005064"/>
            <a:ext cx="936104" cy="36004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>
            <a:off x="3707904" y="3861048"/>
            <a:ext cx="1152128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197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659</TotalTime>
  <Words>534</Words>
  <Application>Microsoft Office PowerPoint</Application>
  <PresentationFormat>Diavoorstelling (4:3)</PresentationFormat>
  <Paragraphs>141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Concours</vt:lpstr>
      <vt:lpstr>H2 Thuis in geldzaken </vt:lpstr>
      <vt:lpstr>Vreemd geld</vt:lpstr>
      <vt:lpstr>Op vakantie!</vt:lpstr>
      <vt:lpstr>Wisselkoers</vt:lpstr>
      <vt:lpstr>PowerPoint-presentatie</vt:lpstr>
      <vt:lpstr>Euro`s omrekenen in vreemd geld</vt:lpstr>
      <vt:lpstr>Euro`s omrekenen in vreemd geld</vt:lpstr>
      <vt:lpstr>Vreemd geld omrekenen in euro`s</vt:lpstr>
      <vt:lpstr>Vreemd geld omrekenen in euro`s</vt:lpstr>
      <vt:lpstr>Vreemd geld pinnen</vt:lpstr>
      <vt:lpstr>En nu? Werken aan: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Vreemd Geld</dc:title>
  <dc:creator>Fam van de Brand</dc:creator>
  <cp:lastModifiedBy>Sjoerd</cp:lastModifiedBy>
  <cp:revision>75</cp:revision>
  <dcterms:created xsi:type="dcterms:W3CDTF">2009-11-24T19:54:00Z</dcterms:created>
  <dcterms:modified xsi:type="dcterms:W3CDTF">2013-10-02T11:20:00Z</dcterms:modified>
</cp:coreProperties>
</file>