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5" r:id="rId4"/>
    <p:sldId id="258" r:id="rId5"/>
    <p:sldId id="267" r:id="rId6"/>
    <p:sldId id="263" r:id="rId7"/>
    <p:sldId id="259" r:id="rId8"/>
    <p:sldId id="260" r:id="rId9"/>
    <p:sldId id="261" r:id="rId10"/>
    <p:sldId id="262" r:id="rId11"/>
    <p:sldId id="264" r:id="rId12"/>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10" name="Rechthoekige driehoek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el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nl-NL" smtClean="0"/>
              <a:t>Klik om de stijl te bewerken</a:t>
            </a:r>
            <a:endParaRPr kumimoji="0" lang="en-US"/>
          </a:p>
        </p:txBody>
      </p:sp>
      <p:sp>
        <p:nvSpPr>
          <p:cNvPr id="17" name="Ondertitel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nl-NL" smtClean="0"/>
              <a:t>Klik om de ondertitelstijl van het model te bewerken</a:t>
            </a:r>
            <a:endParaRPr kumimoji="0" lang="en-US"/>
          </a:p>
        </p:txBody>
      </p:sp>
      <p:grpSp>
        <p:nvGrpSpPr>
          <p:cNvPr id="2" name="Groep 1"/>
          <p:cNvGrpSpPr/>
          <p:nvPr/>
        </p:nvGrpSpPr>
        <p:grpSpPr>
          <a:xfrm>
            <a:off x="-3765" y="4953000"/>
            <a:ext cx="9147765" cy="1912088"/>
            <a:chOff x="-3765" y="4832896"/>
            <a:chExt cx="9147765" cy="2032192"/>
          </a:xfrm>
        </p:grpSpPr>
        <p:sp>
          <p:nvSpPr>
            <p:cNvPr id="7" name="Vrije v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Vrije v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Vrije v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Rechte verbindingslijn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Tijdelijke aanduiding voor datum 29"/>
          <p:cNvSpPr>
            <a:spLocks noGrp="1"/>
          </p:cNvSpPr>
          <p:nvPr>
            <p:ph type="dt" sz="half" idx="10"/>
          </p:nvPr>
        </p:nvSpPr>
        <p:spPr/>
        <p:txBody>
          <a:bodyPr/>
          <a:lstStyle>
            <a:lvl1pPr>
              <a:defRPr>
                <a:solidFill>
                  <a:srgbClr val="FFFFFF"/>
                </a:solidFill>
              </a:defRPr>
            </a:lvl1pPr>
            <a:extLst/>
          </a:lstStyle>
          <a:p>
            <a:fld id="{B7859312-C884-4DE1-A330-4938D92191C9}" type="datetimeFigureOut">
              <a:rPr lang="nl-NL" smtClean="0"/>
              <a:t>13-4-2014</a:t>
            </a:fld>
            <a:endParaRPr lang="nl-NL"/>
          </a:p>
        </p:txBody>
      </p:sp>
      <p:sp>
        <p:nvSpPr>
          <p:cNvPr id="19" name="Tijdelijke aanduiding voor voettekst 18"/>
          <p:cNvSpPr>
            <a:spLocks noGrp="1"/>
          </p:cNvSpPr>
          <p:nvPr>
            <p:ph type="ftr" sz="quarter" idx="11"/>
          </p:nvPr>
        </p:nvSpPr>
        <p:spPr/>
        <p:txBody>
          <a:bodyPr/>
          <a:lstStyle>
            <a:lvl1pPr>
              <a:defRPr>
                <a:solidFill>
                  <a:schemeClr val="accent1">
                    <a:tint val="20000"/>
                  </a:schemeClr>
                </a:solidFill>
              </a:defRPr>
            </a:lvl1pPr>
            <a:extLst/>
          </a:lstStyle>
          <a:p>
            <a:endParaRPr lang="nl-NL"/>
          </a:p>
        </p:txBody>
      </p:sp>
      <p:sp>
        <p:nvSpPr>
          <p:cNvPr id="27" name="Tijdelijke aanduiding voor dianummer 26"/>
          <p:cNvSpPr>
            <a:spLocks noGrp="1"/>
          </p:cNvSpPr>
          <p:nvPr>
            <p:ph type="sldNum" sz="quarter" idx="12"/>
          </p:nvPr>
        </p:nvSpPr>
        <p:spPr/>
        <p:txBody>
          <a:bodyPr/>
          <a:lstStyle>
            <a:lvl1pPr>
              <a:defRPr>
                <a:solidFill>
                  <a:srgbClr val="FFFFFF"/>
                </a:solidFill>
              </a:defRPr>
            </a:lvl1pPr>
            <a:extLst/>
          </a:lstStyle>
          <a:p>
            <a:fld id="{431FBD76-276C-4BE3-990E-CA0B4AE93A84}" type="slidenum">
              <a:rPr lang="nl-NL" smtClean="0"/>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extLs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a:xfrm>
            <a:off x="457200" y="1481329"/>
            <a:ext cx="8229600" cy="4386071"/>
          </a:xfrm>
        </p:spPr>
        <p:txBody>
          <a:bodyPr vert="eaVert"/>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fld id="{B7859312-C884-4DE1-A330-4938D92191C9}" type="datetimeFigureOut">
              <a:rPr lang="nl-NL" smtClean="0"/>
              <a:t>13-4-2014</a:t>
            </a:fld>
            <a:endParaRPr lang="nl-NL"/>
          </a:p>
        </p:txBody>
      </p:sp>
      <p:sp>
        <p:nvSpPr>
          <p:cNvPr id="5" name="Tijdelijke aanduiding voor voettekst 4"/>
          <p:cNvSpPr>
            <a:spLocks noGrp="1"/>
          </p:cNvSpPr>
          <p:nvPr>
            <p:ph type="ftr" sz="quarter" idx="11"/>
          </p:nvPr>
        </p:nvSpPr>
        <p:spPr/>
        <p:txBody>
          <a:bodyPr/>
          <a:lstStyle>
            <a:extLst/>
          </a:lstStyle>
          <a:p>
            <a:endParaRPr lang="nl-NL"/>
          </a:p>
        </p:txBody>
      </p:sp>
      <p:sp>
        <p:nvSpPr>
          <p:cNvPr id="6" name="Tijdelijke aanduiding voor dianummer 5"/>
          <p:cNvSpPr>
            <a:spLocks noGrp="1"/>
          </p:cNvSpPr>
          <p:nvPr>
            <p:ph type="sldNum" sz="quarter" idx="12"/>
          </p:nvPr>
        </p:nvSpPr>
        <p:spPr/>
        <p:txBody>
          <a:bodyPr/>
          <a:lstStyle>
            <a:extLst/>
          </a:lstStyle>
          <a:p>
            <a:fld id="{431FBD76-276C-4BE3-990E-CA0B4AE93A84}"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844013" y="274640"/>
            <a:ext cx="1777470" cy="5592761"/>
          </a:xfrm>
        </p:spPr>
        <p:txBody>
          <a:bodyPr vert="eaVert"/>
          <a:lstStyle>
            <a:extLst/>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a:xfrm>
            <a:off x="457200" y="274641"/>
            <a:ext cx="6324600" cy="5592760"/>
          </a:xfrm>
        </p:spPr>
        <p:txBody>
          <a:bodyPr vert="eaVert"/>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fld id="{B7859312-C884-4DE1-A330-4938D92191C9}" type="datetimeFigureOut">
              <a:rPr lang="nl-NL" smtClean="0"/>
              <a:t>13-4-2014</a:t>
            </a:fld>
            <a:endParaRPr lang="nl-NL"/>
          </a:p>
        </p:txBody>
      </p:sp>
      <p:sp>
        <p:nvSpPr>
          <p:cNvPr id="5" name="Tijdelijke aanduiding voor voettekst 4"/>
          <p:cNvSpPr>
            <a:spLocks noGrp="1"/>
          </p:cNvSpPr>
          <p:nvPr>
            <p:ph type="ftr" sz="quarter" idx="11"/>
          </p:nvPr>
        </p:nvSpPr>
        <p:spPr/>
        <p:txBody>
          <a:bodyPr/>
          <a:lstStyle>
            <a:extLst/>
          </a:lstStyle>
          <a:p>
            <a:endParaRPr lang="nl-NL"/>
          </a:p>
        </p:txBody>
      </p:sp>
      <p:sp>
        <p:nvSpPr>
          <p:cNvPr id="6" name="Tijdelijke aanduiding voor dianummer 5"/>
          <p:cNvSpPr>
            <a:spLocks noGrp="1"/>
          </p:cNvSpPr>
          <p:nvPr>
            <p:ph type="sldNum" sz="quarter" idx="12"/>
          </p:nvPr>
        </p:nvSpPr>
        <p:spPr/>
        <p:txBody>
          <a:bodyPr/>
          <a:lstStyle>
            <a:extLst/>
          </a:lstStyle>
          <a:p>
            <a:fld id="{431FBD76-276C-4BE3-990E-CA0B4AE93A84}"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a:lstStyle>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extLst/>
          </a:lstStyle>
          <a:p>
            <a:fld id="{B7859312-C884-4DE1-A330-4938D92191C9}" type="datetimeFigureOut">
              <a:rPr lang="nl-NL" smtClean="0"/>
              <a:t>13-4-2014</a:t>
            </a:fld>
            <a:endParaRPr lang="nl-NL"/>
          </a:p>
        </p:txBody>
      </p:sp>
      <p:sp>
        <p:nvSpPr>
          <p:cNvPr id="5" name="Tijdelijke aanduiding voor voettekst 4"/>
          <p:cNvSpPr>
            <a:spLocks noGrp="1"/>
          </p:cNvSpPr>
          <p:nvPr>
            <p:ph type="ftr" sz="quarter" idx="11"/>
          </p:nvPr>
        </p:nvSpPr>
        <p:spPr/>
        <p:txBody>
          <a:bodyPr/>
          <a:lstStyle>
            <a:extLst/>
          </a:lstStyle>
          <a:p>
            <a:endParaRPr lang="nl-NL"/>
          </a:p>
        </p:txBody>
      </p:sp>
      <p:sp>
        <p:nvSpPr>
          <p:cNvPr id="6" name="Tijdelijke aanduiding voor dianummer 5"/>
          <p:cNvSpPr>
            <a:spLocks noGrp="1"/>
          </p:cNvSpPr>
          <p:nvPr>
            <p:ph type="sldNum" sz="quarter" idx="12"/>
          </p:nvPr>
        </p:nvSpPr>
        <p:spPr/>
        <p:txBody>
          <a:bodyPr/>
          <a:lstStyle>
            <a:extLst/>
          </a:lstStyle>
          <a:p>
            <a:fld id="{431FBD76-276C-4BE3-990E-CA0B4AE93A84}" type="slidenum">
              <a:rPr lang="nl-NL" smtClean="0"/>
              <a:t>‹nr.›</a:t>
            </a:fld>
            <a:endParaRPr lang="nl-NL"/>
          </a:p>
        </p:txBody>
      </p:sp>
      <p:sp>
        <p:nvSpPr>
          <p:cNvPr id="7" name="Titel 6"/>
          <p:cNvSpPr>
            <a:spLocks noGrp="1"/>
          </p:cNvSpPr>
          <p:nvPr>
            <p:ph type="title"/>
          </p:nvPr>
        </p:nvSpPr>
        <p:spPr/>
        <p:txBody>
          <a:bodyPr rtlCol="0"/>
          <a:lstStyle>
            <a:extLst/>
          </a:lstStyle>
          <a:p>
            <a:r>
              <a:rPr kumimoji="0" lang="nl-NL" smtClean="0"/>
              <a:t>Klik om de stijl te bewerken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bg>
      <p:bgRef idx="1002">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nl-NL" smtClean="0"/>
              <a:t>Klik om de modelstijlen te bewerken</a:t>
            </a:r>
          </a:p>
        </p:txBody>
      </p:sp>
      <p:sp>
        <p:nvSpPr>
          <p:cNvPr id="4" name="Tijdelijke aanduiding voor datum 3"/>
          <p:cNvSpPr>
            <a:spLocks noGrp="1"/>
          </p:cNvSpPr>
          <p:nvPr>
            <p:ph type="dt" sz="half" idx="10"/>
          </p:nvPr>
        </p:nvSpPr>
        <p:spPr/>
        <p:txBody>
          <a:bodyPr/>
          <a:lstStyle>
            <a:extLst/>
          </a:lstStyle>
          <a:p>
            <a:fld id="{B7859312-C884-4DE1-A330-4938D92191C9}" type="datetimeFigureOut">
              <a:rPr lang="nl-NL" smtClean="0"/>
              <a:t>13-4-2014</a:t>
            </a:fld>
            <a:endParaRPr lang="nl-NL"/>
          </a:p>
        </p:txBody>
      </p:sp>
      <p:sp>
        <p:nvSpPr>
          <p:cNvPr id="5" name="Tijdelijke aanduiding voor voettekst 4"/>
          <p:cNvSpPr>
            <a:spLocks noGrp="1"/>
          </p:cNvSpPr>
          <p:nvPr>
            <p:ph type="ftr" sz="quarter" idx="11"/>
          </p:nvPr>
        </p:nvSpPr>
        <p:spPr/>
        <p:txBody>
          <a:bodyPr/>
          <a:lstStyle>
            <a:extLst/>
          </a:lstStyle>
          <a:p>
            <a:endParaRPr lang="nl-NL"/>
          </a:p>
        </p:txBody>
      </p:sp>
      <p:sp>
        <p:nvSpPr>
          <p:cNvPr id="6" name="Tijdelijke aanduiding voor dianummer 5"/>
          <p:cNvSpPr>
            <a:spLocks noGrp="1"/>
          </p:cNvSpPr>
          <p:nvPr>
            <p:ph type="sldNum" sz="quarter" idx="12"/>
          </p:nvPr>
        </p:nvSpPr>
        <p:spPr/>
        <p:txBody>
          <a:bodyPr/>
          <a:lstStyle>
            <a:extLst/>
          </a:lstStyle>
          <a:p>
            <a:fld id="{431FBD76-276C-4BE3-990E-CA0B4AE93A84}" type="slidenum">
              <a:rPr lang="nl-NL" smtClean="0"/>
              <a:t>‹nr.›</a:t>
            </a:fld>
            <a:endParaRPr lang="nl-NL"/>
          </a:p>
        </p:txBody>
      </p:sp>
      <p:sp>
        <p:nvSpPr>
          <p:cNvPr id="7" name="Punthaak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Punthaak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bg>
      <p:bgRef idx="1002">
        <a:schemeClr val="bg1"/>
      </p:bgRef>
    </p:bg>
    <p:spTree>
      <p:nvGrpSpPr>
        <p:cNvPr id="1" name=""/>
        <p:cNvGrpSpPr/>
        <p:nvPr/>
      </p:nvGrpSpPr>
      <p:grpSpPr>
        <a:xfrm>
          <a:off x="0" y="0"/>
          <a:ext cx="0" cy="0"/>
          <a:chOff x="0" y="0"/>
          <a:chExt cx="0" cy="0"/>
        </a:xfrm>
      </p:grpSpPr>
      <p:sp>
        <p:nvSpPr>
          <p:cNvPr id="3" name="Tijdelijke aanduiding voor inhoud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inhoud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Tijdelijke aanduiding voor datum 4"/>
          <p:cNvSpPr>
            <a:spLocks noGrp="1"/>
          </p:cNvSpPr>
          <p:nvPr>
            <p:ph type="dt" sz="half" idx="10"/>
          </p:nvPr>
        </p:nvSpPr>
        <p:spPr/>
        <p:txBody>
          <a:bodyPr/>
          <a:lstStyle>
            <a:extLst/>
          </a:lstStyle>
          <a:p>
            <a:fld id="{B7859312-C884-4DE1-A330-4938D92191C9}" type="datetimeFigureOut">
              <a:rPr lang="nl-NL" smtClean="0"/>
              <a:t>13-4-2014</a:t>
            </a:fld>
            <a:endParaRPr lang="nl-NL"/>
          </a:p>
        </p:txBody>
      </p:sp>
      <p:sp>
        <p:nvSpPr>
          <p:cNvPr id="6" name="Tijdelijke aanduiding voor voettekst 5"/>
          <p:cNvSpPr>
            <a:spLocks noGrp="1"/>
          </p:cNvSpPr>
          <p:nvPr>
            <p:ph type="ftr" sz="quarter" idx="11"/>
          </p:nvPr>
        </p:nvSpPr>
        <p:spPr/>
        <p:txBody>
          <a:bodyPr/>
          <a:lstStyle>
            <a:extLst/>
          </a:lstStyle>
          <a:p>
            <a:endParaRPr lang="nl-NL"/>
          </a:p>
        </p:txBody>
      </p:sp>
      <p:sp>
        <p:nvSpPr>
          <p:cNvPr id="7" name="Tijdelijke aanduiding voor dianummer 6"/>
          <p:cNvSpPr>
            <a:spLocks noGrp="1"/>
          </p:cNvSpPr>
          <p:nvPr>
            <p:ph type="sldNum" sz="quarter" idx="12"/>
          </p:nvPr>
        </p:nvSpPr>
        <p:spPr/>
        <p:txBody>
          <a:bodyPr/>
          <a:lstStyle>
            <a:extLst/>
          </a:lstStyle>
          <a:p>
            <a:fld id="{431FBD76-276C-4BE3-990E-CA0B4AE93A84}" type="slidenum">
              <a:rPr lang="nl-NL" smtClean="0"/>
              <a:t>‹nr.›</a:t>
            </a:fld>
            <a:endParaRPr lang="nl-NL"/>
          </a:p>
        </p:txBody>
      </p:sp>
      <p:sp>
        <p:nvSpPr>
          <p:cNvPr id="8" name="Titel 7"/>
          <p:cNvSpPr>
            <a:spLocks noGrp="1"/>
          </p:cNvSpPr>
          <p:nvPr>
            <p:ph type="title"/>
          </p:nvPr>
        </p:nvSpPr>
        <p:spPr/>
        <p:txBody>
          <a:bodyPr rtlCol="0"/>
          <a:lstStyle>
            <a:extLst/>
          </a:lstStyle>
          <a:p>
            <a:r>
              <a:rPr kumimoji="0" lang="nl-NL" smtClean="0"/>
              <a:t>Klik om de stijl te bewerken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elijking">
    <p:bg>
      <p:bgRef idx="1003">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8229600" cy="1143000"/>
          </a:xfrm>
        </p:spPr>
        <p:txBody>
          <a:bodyPr anchor="ctr"/>
          <a:lstStyle>
            <a:lvl1pPr>
              <a:defRPr/>
            </a:lvl1pPr>
            <a:extLst/>
          </a:lstStyle>
          <a:p>
            <a:r>
              <a:rPr kumimoji="0" lang="nl-NL" smtClean="0"/>
              <a:t>Klik om de stijl te bewerken</a:t>
            </a:r>
            <a:endParaRPr kumimoji="0" lang="en-US"/>
          </a:p>
        </p:txBody>
      </p:sp>
      <p:sp>
        <p:nvSpPr>
          <p:cNvPr id="3" name="Tijdelijke aanduiding voor tekst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nl-NL" smtClean="0"/>
              <a:t>Klik om de modelstijlen te bewerken</a:t>
            </a:r>
          </a:p>
        </p:txBody>
      </p:sp>
      <p:sp>
        <p:nvSpPr>
          <p:cNvPr id="4" name="Tijdelijke aanduiding voor tekst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nl-NL" smtClean="0"/>
              <a:t>Klik om de modelstijlen te bewerken</a:t>
            </a:r>
          </a:p>
        </p:txBody>
      </p:sp>
      <p:sp>
        <p:nvSpPr>
          <p:cNvPr id="5" name="Tijdelijke aanduiding voor inhoud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6" name="Tijdelijke aanduiding voor inhoud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7" name="Tijdelijke aanduiding voor datum 6"/>
          <p:cNvSpPr>
            <a:spLocks noGrp="1"/>
          </p:cNvSpPr>
          <p:nvPr>
            <p:ph type="dt" sz="half" idx="10"/>
          </p:nvPr>
        </p:nvSpPr>
        <p:spPr/>
        <p:txBody>
          <a:bodyPr/>
          <a:lstStyle>
            <a:extLst/>
          </a:lstStyle>
          <a:p>
            <a:fld id="{B7859312-C884-4DE1-A330-4938D92191C9}" type="datetimeFigureOut">
              <a:rPr lang="nl-NL" smtClean="0"/>
              <a:t>13-4-2014</a:t>
            </a:fld>
            <a:endParaRPr lang="nl-NL"/>
          </a:p>
        </p:txBody>
      </p:sp>
      <p:sp>
        <p:nvSpPr>
          <p:cNvPr id="8" name="Tijdelijke aanduiding voor voettekst 7"/>
          <p:cNvSpPr>
            <a:spLocks noGrp="1"/>
          </p:cNvSpPr>
          <p:nvPr>
            <p:ph type="ftr" sz="quarter" idx="11"/>
          </p:nvPr>
        </p:nvSpPr>
        <p:spPr/>
        <p:txBody>
          <a:bodyPr/>
          <a:lstStyle>
            <a:extLst/>
          </a:lstStyle>
          <a:p>
            <a:endParaRPr lang="nl-NL"/>
          </a:p>
        </p:txBody>
      </p:sp>
      <p:sp>
        <p:nvSpPr>
          <p:cNvPr id="9" name="Tijdelijke aanduiding voor dianummer 8"/>
          <p:cNvSpPr>
            <a:spLocks noGrp="1"/>
          </p:cNvSpPr>
          <p:nvPr>
            <p:ph type="sldNum" sz="quarter" idx="12"/>
          </p:nvPr>
        </p:nvSpPr>
        <p:spPr/>
        <p:txBody>
          <a:bodyPr/>
          <a:lstStyle>
            <a:extLst/>
          </a:lstStyle>
          <a:p>
            <a:fld id="{431FBD76-276C-4BE3-990E-CA0B4AE93A84}" type="slidenum">
              <a:rPr lang="nl-NL" smtClean="0"/>
              <a:t>‹nr.›</a:t>
            </a:fld>
            <a:endParaRPr lang="nl-NL"/>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bg>
      <p:bgRef idx="1002">
        <a:schemeClr val="bg1"/>
      </p:bgRef>
    </p:bg>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extLst/>
          </a:lstStyle>
          <a:p>
            <a:fld id="{B7859312-C884-4DE1-A330-4938D92191C9}" type="datetimeFigureOut">
              <a:rPr lang="nl-NL" smtClean="0"/>
              <a:t>13-4-2014</a:t>
            </a:fld>
            <a:endParaRPr lang="nl-NL"/>
          </a:p>
        </p:txBody>
      </p:sp>
      <p:sp>
        <p:nvSpPr>
          <p:cNvPr id="4" name="Tijdelijke aanduiding voor voettekst 3"/>
          <p:cNvSpPr>
            <a:spLocks noGrp="1"/>
          </p:cNvSpPr>
          <p:nvPr>
            <p:ph type="ftr" sz="quarter" idx="11"/>
          </p:nvPr>
        </p:nvSpPr>
        <p:spPr/>
        <p:txBody>
          <a:bodyPr/>
          <a:lstStyle>
            <a:extLst/>
          </a:lstStyle>
          <a:p>
            <a:endParaRPr lang="nl-NL"/>
          </a:p>
        </p:txBody>
      </p:sp>
      <p:sp>
        <p:nvSpPr>
          <p:cNvPr id="5" name="Tijdelijke aanduiding voor dianummer 4"/>
          <p:cNvSpPr>
            <a:spLocks noGrp="1"/>
          </p:cNvSpPr>
          <p:nvPr>
            <p:ph type="sldNum" sz="quarter" idx="12"/>
          </p:nvPr>
        </p:nvSpPr>
        <p:spPr/>
        <p:txBody>
          <a:bodyPr/>
          <a:lstStyle>
            <a:extLst/>
          </a:lstStyle>
          <a:p>
            <a:fld id="{431FBD76-276C-4BE3-990E-CA0B4AE93A84}" type="slidenum">
              <a:rPr lang="nl-NL" smtClean="0"/>
              <a:t>‹nr.›</a:t>
            </a:fld>
            <a:endParaRPr lang="nl-NL"/>
          </a:p>
        </p:txBody>
      </p:sp>
      <p:sp>
        <p:nvSpPr>
          <p:cNvPr id="6" name="Titel 5"/>
          <p:cNvSpPr>
            <a:spLocks noGrp="1"/>
          </p:cNvSpPr>
          <p:nvPr>
            <p:ph type="title"/>
          </p:nvPr>
        </p:nvSpPr>
        <p:spPr/>
        <p:txBody>
          <a:bodyPr rtlCol="0"/>
          <a:lstStyle>
            <a:extLst/>
          </a:lstStyle>
          <a:p>
            <a:r>
              <a:rPr kumimoji="0" lang="nl-NL" smtClean="0"/>
              <a:t>Klik om de stijl te bewerken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extLst/>
          </a:lstStyle>
          <a:p>
            <a:fld id="{B7859312-C884-4DE1-A330-4938D92191C9}" type="datetimeFigureOut">
              <a:rPr lang="nl-NL" smtClean="0"/>
              <a:t>13-4-2014</a:t>
            </a:fld>
            <a:endParaRPr lang="nl-NL"/>
          </a:p>
        </p:txBody>
      </p:sp>
      <p:sp>
        <p:nvSpPr>
          <p:cNvPr id="3" name="Tijdelijke aanduiding voor voettekst 2"/>
          <p:cNvSpPr>
            <a:spLocks noGrp="1"/>
          </p:cNvSpPr>
          <p:nvPr>
            <p:ph type="ftr" sz="quarter" idx="11"/>
          </p:nvPr>
        </p:nvSpPr>
        <p:spPr/>
        <p:txBody>
          <a:bodyPr/>
          <a:lstStyle>
            <a:extLst/>
          </a:lstStyle>
          <a:p>
            <a:endParaRPr lang="nl-NL"/>
          </a:p>
        </p:txBody>
      </p:sp>
      <p:sp>
        <p:nvSpPr>
          <p:cNvPr id="4" name="Tijdelijke aanduiding voor dianummer 3"/>
          <p:cNvSpPr>
            <a:spLocks noGrp="1"/>
          </p:cNvSpPr>
          <p:nvPr>
            <p:ph type="sldNum" sz="quarter" idx="12"/>
          </p:nvPr>
        </p:nvSpPr>
        <p:spPr/>
        <p:txBody>
          <a:bodyPr/>
          <a:lstStyle>
            <a:extLst/>
          </a:lstStyle>
          <a:p>
            <a:fld id="{431FBD76-276C-4BE3-990E-CA0B4AE93A84}"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bg>
      <p:bgRef idx="1003">
        <a:schemeClr val="bg1"/>
      </p:bgRef>
    </p:bg>
    <p:spTree>
      <p:nvGrpSpPr>
        <p:cNvPr id="1" name=""/>
        <p:cNvGrpSpPr/>
        <p:nvPr/>
      </p:nvGrpSpPr>
      <p:grpSpPr>
        <a:xfrm>
          <a:off x="0" y="0"/>
          <a:ext cx="0" cy="0"/>
          <a:chOff x="0" y="0"/>
          <a:chExt cx="0" cy="0"/>
        </a:xfrm>
      </p:grpSpPr>
      <p:sp>
        <p:nvSpPr>
          <p:cNvPr id="2" name="Titel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nl-NL" smtClean="0"/>
              <a:t>Klik om de stijl te bewerken</a:t>
            </a:r>
            <a:endParaRPr kumimoji="0" lang="en-US"/>
          </a:p>
        </p:txBody>
      </p:sp>
      <p:sp>
        <p:nvSpPr>
          <p:cNvPr id="3" name="Tijdelijke aanduiding voor tekst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nl-NL" smtClean="0"/>
              <a:t>Klik om de modelstijlen te bewerken</a:t>
            </a:r>
          </a:p>
        </p:txBody>
      </p:sp>
      <p:sp>
        <p:nvSpPr>
          <p:cNvPr id="4" name="Tijdelijke aanduiding voor inhoud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Tijdelijke aanduiding voor datum 4"/>
          <p:cNvSpPr>
            <a:spLocks noGrp="1"/>
          </p:cNvSpPr>
          <p:nvPr>
            <p:ph type="dt" sz="half" idx="10"/>
          </p:nvPr>
        </p:nvSpPr>
        <p:spPr>
          <a:xfrm>
            <a:off x="6727032" y="6407944"/>
            <a:ext cx="1920240" cy="365760"/>
          </a:xfrm>
        </p:spPr>
        <p:txBody>
          <a:bodyPr/>
          <a:lstStyle>
            <a:extLst/>
          </a:lstStyle>
          <a:p>
            <a:fld id="{B7859312-C884-4DE1-A330-4938D92191C9}" type="datetimeFigureOut">
              <a:rPr lang="nl-NL" smtClean="0"/>
              <a:t>13-4-2014</a:t>
            </a:fld>
            <a:endParaRPr lang="nl-NL"/>
          </a:p>
        </p:txBody>
      </p:sp>
      <p:sp>
        <p:nvSpPr>
          <p:cNvPr id="6" name="Tijdelijke aanduiding voor voettekst 5"/>
          <p:cNvSpPr>
            <a:spLocks noGrp="1"/>
          </p:cNvSpPr>
          <p:nvPr>
            <p:ph type="ftr" sz="quarter" idx="11"/>
          </p:nvPr>
        </p:nvSpPr>
        <p:spPr/>
        <p:txBody>
          <a:bodyPr/>
          <a:lstStyle>
            <a:extLst/>
          </a:lstStyle>
          <a:p>
            <a:endParaRPr lang="nl-NL"/>
          </a:p>
        </p:txBody>
      </p:sp>
      <p:sp>
        <p:nvSpPr>
          <p:cNvPr id="7" name="Tijdelijke aanduiding voor dianummer 6"/>
          <p:cNvSpPr>
            <a:spLocks noGrp="1"/>
          </p:cNvSpPr>
          <p:nvPr>
            <p:ph type="sldNum" sz="quarter" idx="12"/>
          </p:nvPr>
        </p:nvSpPr>
        <p:spPr/>
        <p:txBody>
          <a:bodyPr/>
          <a:lstStyle>
            <a:extLst/>
          </a:lstStyle>
          <a:p>
            <a:fld id="{431FBD76-276C-4BE3-990E-CA0B4AE93A84}" type="slidenum">
              <a:rPr lang="nl-NL" smtClean="0"/>
              <a:t>‹nr.›</a:t>
            </a:fld>
            <a:endParaRPr lang="nl-N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bg>
      <p:bgRef idx="1002">
        <a:schemeClr val="bg1"/>
      </p:bgRef>
    </p:bg>
    <p:spTree>
      <p:nvGrpSpPr>
        <p:cNvPr id="1" name=""/>
        <p:cNvGrpSpPr/>
        <p:nvPr/>
      </p:nvGrpSpPr>
      <p:grpSpPr>
        <a:xfrm>
          <a:off x="0" y="0"/>
          <a:ext cx="0" cy="0"/>
          <a:chOff x="0" y="0"/>
          <a:chExt cx="0" cy="0"/>
        </a:xfrm>
      </p:grpSpPr>
      <p:sp>
        <p:nvSpPr>
          <p:cNvPr id="4" name="Tijdelijke aanduiding voor tekst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nl-NL" smtClean="0"/>
              <a:t>Klik om de modelstijlen te bewerken</a:t>
            </a:r>
          </a:p>
        </p:txBody>
      </p:sp>
      <p:sp>
        <p:nvSpPr>
          <p:cNvPr id="3" name="Tijdelijke aanduiding voor afbeelding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nl-NL" smtClean="0"/>
              <a:t>Klik op het pictogram als u een afbeelding wilt toevoegen</a:t>
            </a:r>
            <a:endParaRPr kumimoji="0" lang="en-US" dirty="0"/>
          </a:p>
        </p:txBody>
      </p:sp>
      <p:sp>
        <p:nvSpPr>
          <p:cNvPr id="5" name="Tijdelijke aanduiding voor datum 4"/>
          <p:cNvSpPr>
            <a:spLocks noGrp="1"/>
          </p:cNvSpPr>
          <p:nvPr>
            <p:ph type="dt" sz="half" idx="10"/>
          </p:nvPr>
        </p:nvSpPr>
        <p:spPr/>
        <p:txBody>
          <a:bodyPr/>
          <a:lstStyle>
            <a:lvl1pPr>
              <a:defRPr>
                <a:solidFill>
                  <a:schemeClr val="tx1"/>
                </a:solidFill>
              </a:defRPr>
            </a:lvl1pPr>
            <a:extLst/>
          </a:lstStyle>
          <a:p>
            <a:fld id="{B7859312-C884-4DE1-A330-4938D92191C9}" type="datetimeFigureOut">
              <a:rPr lang="nl-NL" smtClean="0"/>
              <a:t>13-4-2014</a:t>
            </a:fld>
            <a:endParaRPr lang="nl-NL"/>
          </a:p>
        </p:txBody>
      </p:sp>
      <p:sp>
        <p:nvSpPr>
          <p:cNvPr id="6" name="Tijdelijke aanduiding voor voettekst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nl-NL"/>
          </a:p>
        </p:txBody>
      </p:sp>
      <p:sp>
        <p:nvSpPr>
          <p:cNvPr id="7" name="Tijdelijke aanduiding voor dianummer 6"/>
          <p:cNvSpPr>
            <a:spLocks noGrp="1"/>
          </p:cNvSpPr>
          <p:nvPr>
            <p:ph type="sldNum" sz="quarter" idx="12"/>
          </p:nvPr>
        </p:nvSpPr>
        <p:spPr/>
        <p:txBody>
          <a:bodyPr/>
          <a:lstStyle>
            <a:lvl1pPr>
              <a:defRPr>
                <a:solidFill>
                  <a:schemeClr val="tx1"/>
                </a:solidFill>
              </a:defRPr>
            </a:lvl1pPr>
            <a:extLst/>
          </a:lstStyle>
          <a:p>
            <a:fld id="{431FBD76-276C-4BE3-990E-CA0B4AE93A84}" type="slidenum">
              <a:rPr lang="nl-NL" smtClean="0"/>
              <a:t>‹nr.›</a:t>
            </a:fld>
            <a:endParaRPr lang="nl-NL"/>
          </a:p>
        </p:txBody>
      </p:sp>
      <p:sp>
        <p:nvSpPr>
          <p:cNvPr id="2" name="Titel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nl-NL" smtClean="0"/>
              <a:t>Klik om de stijl te bewerken</a:t>
            </a:r>
            <a:endParaRPr kumimoji="0" lang="en-US"/>
          </a:p>
        </p:txBody>
      </p:sp>
      <p:sp>
        <p:nvSpPr>
          <p:cNvPr id="8" name="Vrije v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Vrije v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echthoekige driehoek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Rechte verbindingslijn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Punthaak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Punthaak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Vrije v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Vrije v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echthoekige driehoek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Rechte verbindingslijn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jdelijke aanduiding voor titel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nl-NL" smtClean="0"/>
              <a:t>Klik om de stijl te bewerken</a:t>
            </a:r>
            <a:endParaRPr kumimoji="0" lang="en-US"/>
          </a:p>
        </p:txBody>
      </p:sp>
      <p:sp>
        <p:nvSpPr>
          <p:cNvPr id="30" name="Tijdelijke aanduiding voor tekst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nl-NL" smtClean="0"/>
              <a:t>Klik om de modelstijlen te bewerken</a:t>
            </a:r>
          </a:p>
          <a:p>
            <a:pPr lvl="1" eaLnBrk="1" latinLnBrk="0" hangingPunct="1"/>
            <a:r>
              <a:rPr kumimoji="0" lang="nl-NL" smtClean="0"/>
              <a:t>Tweede niveau</a:t>
            </a:r>
          </a:p>
          <a:p>
            <a:pPr lvl="2" eaLnBrk="1" latinLnBrk="0" hangingPunct="1"/>
            <a:r>
              <a:rPr kumimoji="0" lang="nl-NL" smtClean="0"/>
              <a:t>Derde niveau</a:t>
            </a:r>
          </a:p>
          <a:p>
            <a:pPr lvl="3" eaLnBrk="1" latinLnBrk="0" hangingPunct="1"/>
            <a:r>
              <a:rPr kumimoji="0" lang="nl-NL" smtClean="0"/>
              <a:t>Vierde niveau</a:t>
            </a:r>
          </a:p>
          <a:p>
            <a:pPr lvl="4" eaLnBrk="1" latinLnBrk="0" hangingPunct="1"/>
            <a:r>
              <a:rPr kumimoji="0" lang="nl-NL" smtClean="0"/>
              <a:t>Vijfde niveau</a:t>
            </a:r>
            <a:endParaRPr kumimoji="0" lang="en-US"/>
          </a:p>
        </p:txBody>
      </p:sp>
      <p:sp>
        <p:nvSpPr>
          <p:cNvPr id="10" name="Tijdelijke aanduiding voor datum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7859312-C884-4DE1-A330-4938D92191C9}" type="datetimeFigureOut">
              <a:rPr lang="nl-NL" smtClean="0"/>
              <a:t>13-4-2014</a:t>
            </a:fld>
            <a:endParaRPr lang="nl-NL"/>
          </a:p>
        </p:txBody>
      </p:sp>
      <p:sp>
        <p:nvSpPr>
          <p:cNvPr id="22" name="Tijdelijke aanduiding voor voettekst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nl-NL"/>
          </a:p>
        </p:txBody>
      </p:sp>
      <p:sp>
        <p:nvSpPr>
          <p:cNvPr id="18" name="Tijdelijke aanduiding voor dianumm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31FBD76-276C-4BE3-990E-CA0B4AE93A84}" type="slidenum">
              <a:rPr lang="nl-NL" smtClean="0"/>
              <a:t>‹nr.›</a:t>
            </a:fld>
            <a:endParaRPr lang="nl-N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H6 werken</a:t>
            </a:r>
            <a:endParaRPr lang="nl-NL" dirty="0"/>
          </a:p>
        </p:txBody>
      </p:sp>
      <p:sp>
        <p:nvSpPr>
          <p:cNvPr id="3" name="Ondertitel 2"/>
          <p:cNvSpPr>
            <a:spLocks noGrp="1"/>
          </p:cNvSpPr>
          <p:nvPr>
            <p:ph type="subTitle" idx="1"/>
          </p:nvPr>
        </p:nvSpPr>
        <p:spPr/>
        <p:txBody>
          <a:bodyPr/>
          <a:lstStyle/>
          <a:p>
            <a:r>
              <a:rPr lang="nl-NL" dirty="0" smtClean="0"/>
              <a:t>Paragraaf 3+4</a:t>
            </a:r>
            <a:endParaRPr lang="nl-NL" dirty="0"/>
          </a:p>
        </p:txBody>
      </p:sp>
    </p:spTree>
    <p:extLst>
      <p:ext uri="{BB962C8B-B14F-4D97-AF65-F5344CB8AC3E}">
        <p14:creationId xmlns:p14="http://schemas.microsoft.com/office/powerpoint/2010/main" val="4017648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NL" dirty="0" smtClean="0"/>
              <a:t>Als je begint aan een baan, heb je meestal een proeftijd. In die tijd mag de werkgever en de werknemer de baan met onmiddellijke omgang opzeggen. Maximale duur van een proeftijd is 2 maanden!</a:t>
            </a:r>
          </a:p>
          <a:p>
            <a:endParaRPr lang="nl-NL" dirty="0"/>
          </a:p>
          <a:p>
            <a:r>
              <a:rPr lang="nl-NL" dirty="0" smtClean="0"/>
              <a:t>Na de proeftijd kun je de baan niet zomaar opzeggen, je bent dan gebonden aan een opzegtermijn. Dit is de periode waarin je moet uitwerken!</a:t>
            </a:r>
            <a:endParaRPr lang="nl-NL" dirty="0"/>
          </a:p>
        </p:txBody>
      </p:sp>
      <p:sp>
        <p:nvSpPr>
          <p:cNvPr id="3" name="Titel 2"/>
          <p:cNvSpPr>
            <a:spLocks noGrp="1"/>
          </p:cNvSpPr>
          <p:nvPr>
            <p:ph type="title"/>
          </p:nvPr>
        </p:nvSpPr>
        <p:spPr/>
        <p:txBody>
          <a:bodyPr>
            <a:normAutofit/>
          </a:bodyPr>
          <a:lstStyle/>
          <a:p>
            <a:r>
              <a:rPr lang="nl-NL" dirty="0" smtClean="0"/>
              <a:t>Proeftijd </a:t>
            </a:r>
            <a:r>
              <a:rPr lang="nl-NL" sz="3200" dirty="0" smtClean="0"/>
              <a:t>(kennismakingsperiode)</a:t>
            </a:r>
            <a:endParaRPr lang="nl-NL" sz="3200" dirty="0"/>
          </a:p>
        </p:txBody>
      </p:sp>
    </p:spTree>
    <p:extLst>
      <p:ext uri="{BB962C8B-B14F-4D97-AF65-F5344CB8AC3E}">
        <p14:creationId xmlns:p14="http://schemas.microsoft.com/office/powerpoint/2010/main" val="38857931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fontScale="92500" lnSpcReduction="20000"/>
          </a:bodyPr>
          <a:lstStyle/>
          <a:p>
            <a:pPr marL="624078" indent="-514350">
              <a:buAutoNum type="arabicPeriod"/>
            </a:pPr>
            <a:r>
              <a:rPr lang="nl-NL" dirty="0" smtClean="0"/>
              <a:t>Wanneer gaat de arbeidsovereenkomst van start?</a:t>
            </a:r>
          </a:p>
          <a:p>
            <a:pPr marL="624078" indent="-514350">
              <a:buAutoNum type="arabicPeriod"/>
            </a:pPr>
            <a:r>
              <a:rPr lang="nl-NL" dirty="0" smtClean="0"/>
              <a:t>Hoeveel maanden bedraagt de proeftijd?</a:t>
            </a:r>
          </a:p>
          <a:p>
            <a:pPr marL="624078" indent="-514350">
              <a:buAutoNum type="arabicPeriod"/>
            </a:pPr>
            <a:r>
              <a:rPr lang="nl-NL" dirty="0" smtClean="0"/>
              <a:t>Hoeveel bedraagt het uur salaris?</a:t>
            </a:r>
          </a:p>
          <a:p>
            <a:pPr marL="624078" indent="-514350">
              <a:buAutoNum type="arabicPeriod"/>
            </a:pPr>
            <a:r>
              <a:rPr lang="nl-NL" dirty="0" smtClean="0"/>
              <a:t>Hoeveel bedraagt het vakantiegeld als deze persoon 24 uur per maand werkt?</a:t>
            </a:r>
          </a:p>
          <a:p>
            <a:pPr marL="624078" indent="-514350">
              <a:buAutoNum type="arabicPeriod"/>
            </a:pPr>
            <a:r>
              <a:rPr lang="nl-NL" dirty="0" smtClean="0"/>
              <a:t>De werknemer krijgt tijdens de werkzaamheden een klapper met gegeven toegereikt, deze kan de werknemer mee naar huis nemen. Wat moet de werknemer hiermee doen na opzegging van het contract?</a:t>
            </a:r>
          </a:p>
          <a:p>
            <a:pPr marL="624078" indent="-514350">
              <a:buAutoNum type="arabicPeriod"/>
            </a:pPr>
            <a:r>
              <a:rPr lang="nl-NL" dirty="0" smtClean="0"/>
              <a:t>Wat moet de werknemer doen als hij/zij ziekt wordt?</a:t>
            </a:r>
            <a:endParaRPr lang="nl-NL" dirty="0"/>
          </a:p>
        </p:txBody>
      </p:sp>
      <p:sp>
        <p:nvSpPr>
          <p:cNvPr id="3" name="Titel 2"/>
          <p:cNvSpPr>
            <a:spLocks noGrp="1"/>
          </p:cNvSpPr>
          <p:nvPr>
            <p:ph type="title"/>
          </p:nvPr>
        </p:nvSpPr>
        <p:spPr/>
        <p:txBody>
          <a:bodyPr>
            <a:normAutofit fontScale="90000"/>
          </a:bodyPr>
          <a:lstStyle/>
          <a:p>
            <a:r>
              <a:rPr lang="nl-NL" dirty="0" smtClean="0"/>
              <a:t>Vragen bij arbeidsovereenkomst</a:t>
            </a:r>
            <a:endParaRPr lang="nl-NL" dirty="0"/>
          </a:p>
        </p:txBody>
      </p:sp>
    </p:spTree>
    <p:extLst>
      <p:ext uri="{BB962C8B-B14F-4D97-AF65-F5344CB8AC3E}">
        <p14:creationId xmlns:p14="http://schemas.microsoft.com/office/powerpoint/2010/main" val="40258955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NL" dirty="0" smtClean="0"/>
              <a:t>Uitleg</a:t>
            </a:r>
          </a:p>
          <a:p>
            <a:endParaRPr lang="nl-NL" dirty="0"/>
          </a:p>
          <a:p>
            <a:r>
              <a:rPr lang="nl-NL" dirty="0" smtClean="0"/>
              <a:t>Oefenen met </a:t>
            </a:r>
            <a:r>
              <a:rPr lang="nl-NL" smtClean="0"/>
              <a:t>een arbeidsovereenkomst</a:t>
            </a:r>
            <a:endParaRPr lang="nl-NL"/>
          </a:p>
        </p:txBody>
      </p:sp>
      <p:sp>
        <p:nvSpPr>
          <p:cNvPr id="3" name="Titel 2"/>
          <p:cNvSpPr>
            <a:spLocks noGrp="1"/>
          </p:cNvSpPr>
          <p:nvPr>
            <p:ph type="title"/>
          </p:nvPr>
        </p:nvSpPr>
        <p:spPr/>
        <p:txBody>
          <a:bodyPr/>
          <a:lstStyle/>
          <a:p>
            <a:r>
              <a:rPr lang="nl-NL" dirty="0" smtClean="0"/>
              <a:t>Wat gaan we deze les doen?</a:t>
            </a:r>
            <a:endParaRPr lang="nl-NL" dirty="0"/>
          </a:p>
        </p:txBody>
      </p:sp>
    </p:spTree>
    <p:extLst>
      <p:ext uri="{BB962C8B-B14F-4D97-AF65-F5344CB8AC3E}">
        <p14:creationId xmlns:p14="http://schemas.microsoft.com/office/powerpoint/2010/main" val="4213922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endParaRPr lang="nl-NL" dirty="0" smtClean="0">
              <a:sym typeface="Wingdings" pitchFamily="2" charset="2"/>
            </a:endParaRPr>
          </a:p>
          <a:p>
            <a:endParaRPr lang="nl-NL" dirty="0">
              <a:sym typeface="Wingdings" pitchFamily="2" charset="2"/>
            </a:endParaRPr>
          </a:p>
          <a:p>
            <a:endParaRPr lang="nl-NL" dirty="0" smtClean="0">
              <a:sym typeface="Wingdings" pitchFamily="2" charset="2"/>
            </a:endParaRPr>
          </a:p>
          <a:p>
            <a:endParaRPr lang="nl-NL" dirty="0">
              <a:sym typeface="Wingdings" pitchFamily="2" charset="2"/>
            </a:endParaRPr>
          </a:p>
          <a:p>
            <a:endParaRPr lang="nl-NL" dirty="0" smtClean="0">
              <a:sym typeface="Wingdings" pitchFamily="2" charset="2"/>
            </a:endParaRPr>
          </a:p>
          <a:p>
            <a:endParaRPr lang="nl-NL" dirty="0">
              <a:sym typeface="Wingdings" pitchFamily="2" charset="2"/>
            </a:endParaRPr>
          </a:p>
          <a:p>
            <a:endParaRPr lang="nl-NL" dirty="0" smtClean="0">
              <a:sym typeface="Wingdings" pitchFamily="2" charset="2"/>
            </a:endParaRPr>
          </a:p>
          <a:p>
            <a:endParaRPr lang="nl-NL" dirty="0">
              <a:sym typeface="Wingdings" pitchFamily="2" charset="2"/>
            </a:endParaRPr>
          </a:p>
          <a:p>
            <a:pPr marL="109728" indent="0">
              <a:buNone/>
            </a:pPr>
            <a:r>
              <a:rPr lang="nl-NL" sz="2000" b="1" dirty="0" smtClean="0">
                <a:sym typeface="Wingdings" pitchFamily="2" charset="2"/>
              </a:rPr>
              <a:t>Afspraak tussen werknemer en werkgever</a:t>
            </a:r>
          </a:p>
        </p:txBody>
      </p:sp>
      <p:sp>
        <p:nvSpPr>
          <p:cNvPr id="3" name="Titel 2"/>
          <p:cNvSpPr>
            <a:spLocks noGrp="1"/>
          </p:cNvSpPr>
          <p:nvPr>
            <p:ph type="title"/>
          </p:nvPr>
        </p:nvSpPr>
        <p:spPr/>
        <p:txBody>
          <a:bodyPr/>
          <a:lstStyle/>
          <a:p>
            <a:r>
              <a:rPr lang="nl-NL" dirty="0" smtClean="0"/>
              <a:t>Arbeidsovereenkomst</a:t>
            </a:r>
            <a:endParaRPr lang="nl-NL" dirty="0"/>
          </a:p>
        </p:txBody>
      </p:sp>
      <p:cxnSp>
        <p:nvCxnSpPr>
          <p:cNvPr id="5" name="Rechte verbindingslijn met pijl 4"/>
          <p:cNvCxnSpPr>
            <a:stCxn id="2" idx="0"/>
          </p:cNvCxnSpPr>
          <p:nvPr/>
        </p:nvCxnSpPr>
        <p:spPr>
          <a:xfrm>
            <a:off x="4572000" y="1481328"/>
            <a:ext cx="1080120" cy="723536"/>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7" name="Rechte verbindingslijn met pijl 6"/>
          <p:cNvCxnSpPr>
            <a:stCxn id="2" idx="0"/>
          </p:cNvCxnSpPr>
          <p:nvPr/>
        </p:nvCxnSpPr>
        <p:spPr>
          <a:xfrm flipH="1">
            <a:off x="3491880" y="1481328"/>
            <a:ext cx="1080120" cy="723536"/>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8" name="Rechthoek 7"/>
          <p:cNvSpPr/>
          <p:nvPr/>
        </p:nvSpPr>
        <p:spPr>
          <a:xfrm>
            <a:off x="827584" y="2492896"/>
            <a:ext cx="2952328"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Individueel</a:t>
            </a:r>
            <a:endParaRPr lang="nl-NL" dirty="0"/>
          </a:p>
        </p:txBody>
      </p:sp>
      <p:sp>
        <p:nvSpPr>
          <p:cNvPr id="9" name="Rechthoek 8"/>
          <p:cNvSpPr/>
          <p:nvPr/>
        </p:nvSpPr>
        <p:spPr>
          <a:xfrm>
            <a:off x="5292080" y="2492896"/>
            <a:ext cx="2736304"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CAO</a:t>
            </a:r>
            <a:endParaRPr lang="nl-NL" dirty="0"/>
          </a:p>
        </p:txBody>
      </p:sp>
      <p:cxnSp>
        <p:nvCxnSpPr>
          <p:cNvPr id="11" name="Rechte verbindingslijn met pijl 10"/>
          <p:cNvCxnSpPr/>
          <p:nvPr/>
        </p:nvCxnSpPr>
        <p:spPr>
          <a:xfrm>
            <a:off x="2303748" y="3861048"/>
            <a:ext cx="0" cy="936104"/>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37856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a:bodyPr>
          <a:lstStyle/>
          <a:p>
            <a:r>
              <a:rPr lang="nl-NL" dirty="0"/>
              <a:t> </a:t>
            </a:r>
            <a:r>
              <a:rPr lang="nl-NL" dirty="0" smtClean="0"/>
              <a:t>= een overeenkomst waarin de rechten en plichten van de werkgever en werknemer zijn vastgelegd. </a:t>
            </a:r>
          </a:p>
          <a:p>
            <a:endParaRPr lang="nl-NL" dirty="0"/>
          </a:p>
          <a:p>
            <a:r>
              <a:rPr lang="nl-NL" dirty="0" smtClean="0"/>
              <a:t>De rechten en plichten samen noemen we de </a:t>
            </a:r>
            <a:r>
              <a:rPr lang="nl-NL" b="1" dirty="0" smtClean="0"/>
              <a:t>arbeidsvoorwaarden</a:t>
            </a:r>
            <a:r>
              <a:rPr lang="nl-NL" dirty="0" smtClean="0"/>
              <a:t>.</a:t>
            </a:r>
          </a:p>
          <a:p>
            <a:pPr marL="109728" indent="0">
              <a:buNone/>
            </a:pPr>
            <a:endParaRPr lang="nl-NL" dirty="0"/>
          </a:p>
        </p:txBody>
      </p:sp>
      <p:sp>
        <p:nvSpPr>
          <p:cNvPr id="3" name="Titel 2"/>
          <p:cNvSpPr>
            <a:spLocks noGrp="1"/>
          </p:cNvSpPr>
          <p:nvPr>
            <p:ph type="title"/>
          </p:nvPr>
        </p:nvSpPr>
        <p:spPr/>
        <p:txBody>
          <a:bodyPr>
            <a:normAutofit fontScale="90000"/>
          </a:bodyPr>
          <a:lstStyle/>
          <a:p>
            <a:r>
              <a:rPr lang="nl-NL" dirty="0" smtClean="0"/>
              <a:t>Individuele arbeidsovereenkomst</a:t>
            </a:r>
            <a:endParaRPr lang="nl-NL" dirty="0"/>
          </a:p>
        </p:txBody>
      </p:sp>
    </p:spTree>
    <p:extLst>
      <p:ext uri="{BB962C8B-B14F-4D97-AF65-F5344CB8AC3E}">
        <p14:creationId xmlns:p14="http://schemas.microsoft.com/office/powerpoint/2010/main" val="15615010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lnSpcReduction="10000"/>
          </a:bodyPr>
          <a:lstStyle/>
          <a:p>
            <a:endParaRPr lang="nl-NL" dirty="0" smtClean="0">
              <a:sym typeface="Wingdings" pitchFamily="2" charset="2"/>
            </a:endParaRPr>
          </a:p>
          <a:p>
            <a:endParaRPr lang="nl-NL" dirty="0" smtClean="0">
              <a:sym typeface="Wingdings" pitchFamily="2" charset="2"/>
            </a:endParaRPr>
          </a:p>
          <a:p>
            <a:endParaRPr lang="nl-NL" dirty="0">
              <a:sym typeface="Wingdings" pitchFamily="2" charset="2"/>
            </a:endParaRPr>
          </a:p>
          <a:p>
            <a:endParaRPr lang="nl-NL" dirty="0" smtClean="0">
              <a:sym typeface="Wingdings" pitchFamily="2" charset="2"/>
            </a:endParaRPr>
          </a:p>
          <a:p>
            <a:endParaRPr lang="nl-NL" dirty="0">
              <a:sym typeface="Wingdings" pitchFamily="2" charset="2"/>
            </a:endParaRPr>
          </a:p>
          <a:p>
            <a:endParaRPr lang="nl-NL" dirty="0" smtClean="0">
              <a:sym typeface="Wingdings" pitchFamily="2" charset="2"/>
            </a:endParaRPr>
          </a:p>
          <a:p>
            <a:endParaRPr lang="nl-NL" dirty="0">
              <a:sym typeface="Wingdings" pitchFamily="2" charset="2"/>
            </a:endParaRPr>
          </a:p>
          <a:p>
            <a:endParaRPr lang="nl-NL" dirty="0" smtClean="0">
              <a:sym typeface="Wingdings" pitchFamily="2" charset="2"/>
            </a:endParaRPr>
          </a:p>
          <a:p>
            <a:pPr marL="109728" indent="0" algn="r">
              <a:buNone/>
            </a:pPr>
            <a:r>
              <a:rPr lang="nl-NL" dirty="0" smtClean="0">
                <a:sym typeface="Wingdings" pitchFamily="2" charset="2"/>
              </a:rPr>
              <a:t>Afspraken tussen werkgeversorganisaties en werknemersorganisaties</a:t>
            </a:r>
            <a:endParaRPr lang="nl-NL" dirty="0">
              <a:sym typeface="Wingdings" pitchFamily="2" charset="2"/>
            </a:endParaRPr>
          </a:p>
          <a:p>
            <a:endParaRPr lang="nl-NL" dirty="0" smtClean="0">
              <a:sym typeface="Wingdings" pitchFamily="2" charset="2"/>
            </a:endParaRPr>
          </a:p>
          <a:p>
            <a:endParaRPr lang="nl-NL" dirty="0">
              <a:sym typeface="Wingdings" pitchFamily="2" charset="2"/>
            </a:endParaRPr>
          </a:p>
          <a:p>
            <a:endParaRPr lang="nl-NL" dirty="0" smtClean="0">
              <a:sym typeface="Wingdings" pitchFamily="2" charset="2"/>
            </a:endParaRPr>
          </a:p>
          <a:p>
            <a:endParaRPr lang="nl-NL" dirty="0">
              <a:sym typeface="Wingdings" pitchFamily="2" charset="2"/>
            </a:endParaRPr>
          </a:p>
          <a:p>
            <a:endParaRPr lang="nl-NL" dirty="0" smtClean="0">
              <a:sym typeface="Wingdings" pitchFamily="2" charset="2"/>
            </a:endParaRPr>
          </a:p>
          <a:p>
            <a:endParaRPr lang="nl-NL" dirty="0">
              <a:sym typeface="Wingdings" pitchFamily="2" charset="2"/>
            </a:endParaRPr>
          </a:p>
          <a:p>
            <a:pPr marL="109728" indent="0">
              <a:buNone/>
            </a:pPr>
            <a:endParaRPr lang="nl-NL" sz="2000" b="1" dirty="0" smtClean="0">
              <a:sym typeface="Wingdings" pitchFamily="2" charset="2"/>
            </a:endParaRPr>
          </a:p>
        </p:txBody>
      </p:sp>
      <p:sp>
        <p:nvSpPr>
          <p:cNvPr id="3" name="Titel 2"/>
          <p:cNvSpPr>
            <a:spLocks noGrp="1"/>
          </p:cNvSpPr>
          <p:nvPr>
            <p:ph type="title"/>
          </p:nvPr>
        </p:nvSpPr>
        <p:spPr/>
        <p:txBody>
          <a:bodyPr/>
          <a:lstStyle/>
          <a:p>
            <a:r>
              <a:rPr lang="nl-NL" dirty="0" smtClean="0"/>
              <a:t>Arbeidsovereenkomst</a:t>
            </a:r>
            <a:endParaRPr lang="nl-NL" dirty="0"/>
          </a:p>
        </p:txBody>
      </p:sp>
      <p:cxnSp>
        <p:nvCxnSpPr>
          <p:cNvPr id="5" name="Rechte verbindingslijn met pijl 4"/>
          <p:cNvCxnSpPr>
            <a:stCxn id="2" idx="0"/>
          </p:cNvCxnSpPr>
          <p:nvPr/>
        </p:nvCxnSpPr>
        <p:spPr>
          <a:xfrm>
            <a:off x="4572000" y="1481328"/>
            <a:ext cx="1080120" cy="723536"/>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7" name="Rechte verbindingslijn met pijl 6"/>
          <p:cNvCxnSpPr>
            <a:stCxn id="2" idx="0"/>
          </p:cNvCxnSpPr>
          <p:nvPr/>
        </p:nvCxnSpPr>
        <p:spPr>
          <a:xfrm flipH="1">
            <a:off x="3491880" y="1481328"/>
            <a:ext cx="1080120" cy="723536"/>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8" name="Rechthoek 7"/>
          <p:cNvSpPr/>
          <p:nvPr/>
        </p:nvSpPr>
        <p:spPr>
          <a:xfrm>
            <a:off x="827584" y="2492896"/>
            <a:ext cx="2952328"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Individueel</a:t>
            </a:r>
            <a:endParaRPr lang="nl-NL" dirty="0"/>
          </a:p>
        </p:txBody>
      </p:sp>
      <p:sp>
        <p:nvSpPr>
          <p:cNvPr id="9" name="Rechthoek 8"/>
          <p:cNvSpPr/>
          <p:nvPr/>
        </p:nvSpPr>
        <p:spPr>
          <a:xfrm>
            <a:off x="5292080" y="2492896"/>
            <a:ext cx="2736304"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CAO</a:t>
            </a:r>
            <a:endParaRPr lang="nl-NL" dirty="0"/>
          </a:p>
        </p:txBody>
      </p:sp>
      <p:cxnSp>
        <p:nvCxnSpPr>
          <p:cNvPr id="11" name="Rechte verbindingslijn met pijl 10"/>
          <p:cNvCxnSpPr/>
          <p:nvPr/>
        </p:nvCxnSpPr>
        <p:spPr>
          <a:xfrm>
            <a:off x="6660232" y="3861048"/>
            <a:ext cx="0" cy="936104"/>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98102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fontScale="77500" lnSpcReduction="20000"/>
          </a:bodyPr>
          <a:lstStyle/>
          <a:p>
            <a:r>
              <a:rPr lang="nl-NL" dirty="0"/>
              <a:t>Vaak geldt voor iedereen binnen een bepaald bedrijf of een bepaalde branche dezelfde arbeidsovereenkomst, we spreken dan van een </a:t>
            </a:r>
            <a:r>
              <a:rPr lang="nl-NL" b="1" dirty="0"/>
              <a:t>cao (collectieve arbeidsovereenkomst). </a:t>
            </a:r>
            <a:r>
              <a:rPr lang="nl-NL" dirty="0"/>
              <a:t>Deze wordt afgesloten tussen werkgeversorganisaties en werknemersorganisaties (vakbonden</a:t>
            </a:r>
            <a:r>
              <a:rPr lang="nl-NL" dirty="0" smtClean="0"/>
              <a:t>) </a:t>
            </a:r>
            <a:r>
              <a:rPr lang="nl-NL" dirty="0" smtClean="0">
                <a:sym typeface="Wingdings" pitchFamily="2" charset="2"/>
              </a:rPr>
              <a:t> </a:t>
            </a:r>
            <a:endParaRPr lang="nl-NL" dirty="0"/>
          </a:p>
          <a:p>
            <a:endParaRPr lang="nl-NL" dirty="0" smtClean="0"/>
          </a:p>
          <a:p>
            <a:endParaRPr lang="nl-NL" dirty="0"/>
          </a:p>
          <a:p>
            <a:pPr marL="109728" indent="0">
              <a:buNone/>
            </a:pPr>
            <a:r>
              <a:rPr lang="nl-NL" dirty="0" smtClean="0"/>
              <a:t>1. Werkgeversorganisaties (VNO-NCW) </a:t>
            </a:r>
            <a:r>
              <a:rPr lang="nl-NL" dirty="0" smtClean="0">
                <a:sym typeface="Wingdings" panose="05000000000000000000" pitchFamily="2" charset="2"/>
              </a:rPr>
              <a:t> komen op voor de belangen van de werkgevers binnen de cao</a:t>
            </a:r>
            <a:r>
              <a:rPr lang="nl-NL" dirty="0" smtClean="0">
                <a:sym typeface="Wingdings" panose="05000000000000000000" pitchFamily="2" charset="2"/>
              </a:rPr>
              <a:t>. </a:t>
            </a:r>
            <a:endParaRPr lang="nl-NL" dirty="0" smtClean="0">
              <a:sym typeface="Wingdings" panose="05000000000000000000" pitchFamily="2" charset="2"/>
            </a:endParaRPr>
          </a:p>
          <a:p>
            <a:endParaRPr lang="nl-NL" dirty="0">
              <a:sym typeface="Wingdings" panose="05000000000000000000" pitchFamily="2" charset="2"/>
            </a:endParaRPr>
          </a:p>
          <a:p>
            <a:pPr marL="109728" indent="0">
              <a:buNone/>
            </a:pPr>
            <a:r>
              <a:rPr lang="nl-NL" dirty="0" smtClean="0">
                <a:sym typeface="Wingdings" panose="05000000000000000000" pitchFamily="2" charset="2"/>
              </a:rPr>
              <a:t>2. Werknemersorganisaties </a:t>
            </a:r>
            <a:r>
              <a:rPr lang="nl-NL" dirty="0" smtClean="0">
                <a:sym typeface="Wingdings" panose="05000000000000000000" pitchFamily="2" charset="2"/>
              </a:rPr>
              <a:t>(</a:t>
            </a:r>
            <a:r>
              <a:rPr lang="nl-NL" dirty="0" smtClean="0">
                <a:sym typeface="Wingdings" panose="05000000000000000000" pitchFamily="2" charset="2"/>
              </a:rPr>
              <a:t>vakbonden  FNV) </a:t>
            </a:r>
            <a:r>
              <a:rPr lang="nl-NL" dirty="0" smtClean="0">
                <a:sym typeface="Wingdings" panose="05000000000000000000" pitchFamily="2" charset="2"/>
              </a:rPr>
              <a:t> komen op voor de belangen van de werknemers binnen de cao. </a:t>
            </a:r>
          </a:p>
          <a:p>
            <a:endParaRPr lang="nl-NL" dirty="0">
              <a:sym typeface="Wingdings" panose="05000000000000000000" pitchFamily="2" charset="2"/>
            </a:endParaRPr>
          </a:p>
          <a:p>
            <a:r>
              <a:rPr lang="nl-NL" b="1" dirty="0" smtClean="0">
                <a:sym typeface="Wingdings" panose="05000000000000000000" pitchFamily="2" charset="2"/>
              </a:rPr>
              <a:t>Dit leidt tot een CAO</a:t>
            </a:r>
            <a:endParaRPr lang="nl-NL" b="1" dirty="0"/>
          </a:p>
        </p:txBody>
      </p:sp>
      <p:sp>
        <p:nvSpPr>
          <p:cNvPr id="3" name="Titel 2"/>
          <p:cNvSpPr>
            <a:spLocks noGrp="1"/>
          </p:cNvSpPr>
          <p:nvPr>
            <p:ph type="title"/>
          </p:nvPr>
        </p:nvSpPr>
        <p:spPr/>
        <p:txBody>
          <a:bodyPr/>
          <a:lstStyle/>
          <a:p>
            <a:r>
              <a:rPr lang="nl-NL" dirty="0" smtClean="0"/>
              <a:t>CAO</a:t>
            </a:r>
            <a:endParaRPr lang="nl-NL" dirty="0"/>
          </a:p>
        </p:txBody>
      </p:sp>
    </p:spTree>
    <p:extLst>
      <p:ext uri="{BB962C8B-B14F-4D97-AF65-F5344CB8AC3E}">
        <p14:creationId xmlns:p14="http://schemas.microsoft.com/office/powerpoint/2010/main" val="26268786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NL" dirty="0" smtClean="0"/>
              <a:t>Rechten en plichten van de werkgever en werknemers noemen de arbeidsvoorwaarden. Arbeidsvoorwaarden </a:t>
            </a:r>
            <a:r>
              <a:rPr lang="nl-NL" dirty="0" smtClean="0"/>
              <a:t>kun je opdelen in primaire en secundaire arbeidsvoorwaarden </a:t>
            </a:r>
            <a:r>
              <a:rPr lang="nl-NL" dirty="0" smtClean="0">
                <a:sym typeface="Wingdings" panose="05000000000000000000" pitchFamily="2" charset="2"/>
              </a:rPr>
              <a:t></a:t>
            </a:r>
          </a:p>
          <a:p>
            <a:endParaRPr lang="nl-NL" dirty="0">
              <a:sym typeface="Wingdings" panose="05000000000000000000" pitchFamily="2" charset="2"/>
            </a:endParaRPr>
          </a:p>
          <a:p>
            <a:pPr>
              <a:buFontTx/>
              <a:buChar char="-"/>
            </a:pPr>
            <a:r>
              <a:rPr lang="nl-NL" dirty="0" smtClean="0">
                <a:sym typeface="Wingdings" panose="05000000000000000000" pitchFamily="2" charset="2"/>
              </a:rPr>
              <a:t>Primair: loon, werktijd, en vakanties</a:t>
            </a:r>
          </a:p>
          <a:p>
            <a:pPr>
              <a:buFontTx/>
              <a:buChar char="-"/>
            </a:pPr>
            <a:endParaRPr lang="nl-NL" dirty="0">
              <a:sym typeface="Wingdings" panose="05000000000000000000" pitchFamily="2" charset="2"/>
            </a:endParaRPr>
          </a:p>
          <a:p>
            <a:pPr>
              <a:buFontTx/>
              <a:buChar char="-"/>
            </a:pPr>
            <a:r>
              <a:rPr lang="nl-NL" dirty="0" smtClean="0">
                <a:sym typeface="Wingdings" panose="05000000000000000000" pitchFamily="2" charset="2"/>
              </a:rPr>
              <a:t>Secundair: ouderschapsverlof, auto van de zaak en kerstpakket. </a:t>
            </a:r>
            <a:endParaRPr lang="nl-NL" dirty="0"/>
          </a:p>
        </p:txBody>
      </p:sp>
      <p:sp>
        <p:nvSpPr>
          <p:cNvPr id="3" name="Titel 2"/>
          <p:cNvSpPr>
            <a:spLocks noGrp="1"/>
          </p:cNvSpPr>
          <p:nvPr>
            <p:ph type="title"/>
          </p:nvPr>
        </p:nvSpPr>
        <p:spPr/>
        <p:txBody>
          <a:bodyPr/>
          <a:lstStyle/>
          <a:p>
            <a:r>
              <a:rPr lang="nl-NL" dirty="0"/>
              <a:t>A</a:t>
            </a:r>
            <a:r>
              <a:rPr lang="nl-NL" dirty="0" smtClean="0"/>
              <a:t>rbeidsvoorwaarden</a:t>
            </a:r>
            <a:endParaRPr lang="nl-NL" dirty="0"/>
          </a:p>
        </p:txBody>
      </p:sp>
    </p:spTree>
    <p:extLst>
      <p:ext uri="{BB962C8B-B14F-4D97-AF65-F5344CB8AC3E}">
        <p14:creationId xmlns:p14="http://schemas.microsoft.com/office/powerpoint/2010/main" val="6778788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NL" dirty="0" smtClean="0"/>
              <a:t>De arbeidsvoorwaarden in de arbeidsovereenkomst moeten voldoen aan een aantal wettelijke eisen. De werkgever mag alleen van deze eisen afwijken als dit gunstiger is voor de werknemer. De overheid regelt dit in wetten om de werknemer te beschermen.  </a:t>
            </a:r>
            <a:r>
              <a:rPr lang="nl-NL" i="1" dirty="0" smtClean="0"/>
              <a:t>In deze wetten staan dus de minimale rechten beschreven!</a:t>
            </a:r>
          </a:p>
          <a:p>
            <a:endParaRPr lang="nl-NL" dirty="0"/>
          </a:p>
          <a:p>
            <a:r>
              <a:rPr lang="nl-NL" dirty="0" smtClean="0"/>
              <a:t>voorbeelden: </a:t>
            </a:r>
            <a:r>
              <a:rPr lang="nl-NL" dirty="0" smtClean="0">
                <a:sym typeface="Wingdings" panose="05000000000000000000" pitchFamily="2" charset="2"/>
              </a:rPr>
              <a:t></a:t>
            </a:r>
            <a:endParaRPr lang="nl-NL" dirty="0"/>
          </a:p>
        </p:txBody>
      </p:sp>
      <p:sp>
        <p:nvSpPr>
          <p:cNvPr id="3" name="Titel 2"/>
          <p:cNvSpPr>
            <a:spLocks noGrp="1"/>
          </p:cNvSpPr>
          <p:nvPr>
            <p:ph type="title"/>
          </p:nvPr>
        </p:nvSpPr>
        <p:spPr/>
        <p:txBody>
          <a:bodyPr/>
          <a:lstStyle/>
          <a:p>
            <a:r>
              <a:rPr lang="nl-NL" dirty="0"/>
              <a:t>A</a:t>
            </a:r>
            <a:r>
              <a:rPr lang="nl-NL" dirty="0" smtClean="0"/>
              <a:t>rbeidsvoorwaarden</a:t>
            </a:r>
            <a:endParaRPr lang="nl-NL" dirty="0"/>
          </a:p>
        </p:txBody>
      </p:sp>
    </p:spTree>
    <p:extLst>
      <p:ext uri="{BB962C8B-B14F-4D97-AF65-F5344CB8AC3E}">
        <p14:creationId xmlns:p14="http://schemas.microsoft.com/office/powerpoint/2010/main" val="19552857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fontScale="92500" lnSpcReduction="20000"/>
          </a:bodyPr>
          <a:lstStyle/>
          <a:p>
            <a:r>
              <a:rPr lang="nl-NL" u="sng" dirty="0" smtClean="0"/>
              <a:t>Wet minimumloon </a:t>
            </a:r>
            <a:r>
              <a:rPr lang="nl-NL" dirty="0" smtClean="0">
                <a:sym typeface="Wingdings" panose="05000000000000000000" pitchFamily="2" charset="2"/>
              </a:rPr>
              <a:t> je mag geen lager loon krijgen dan het minimumloon</a:t>
            </a:r>
          </a:p>
          <a:p>
            <a:endParaRPr lang="nl-NL" dirty="0">
              <a:sym typeface="Wingdings" panose="05000000000000000000" pitchFamily="2" charset="2"/>
            </a:endParaRPr>
          </a:p>
          <a:p>
            <a:r>
              <a:rPr lang="nl-NL" u="sng" dirty="0" smtClean="0">
                <a:sym typeface="Wingdings" panose="05000000000000000000" pitchFamily="2" charset="2"/>
              </a:rPr>
              <a:t>Arbeidstijdenwet</a:t>
            </a:r>
            <a:r>
              <a:rPr lang="nl-NL" dirty="0" smtClean="0">
                <a:sym typeface="Wingdings" panose="05000000000000000000" pitchFamily="2" charset="2"/>
              </a:rPr>
              <a:t>  hoe lang mag je werken, op hoeveel pauze heb je recht, hoeveel vakantiedagen mag je opnemen?</a:t>
            </a:r>
          </a:p>
          <a:p>
            <a:endParaRPr lang="nl-NL" dirty="0">
              <a:sym typeface="Wingdings" panose="05000000000000000000" pitchFamily="2" charset="2"/>
            </a:endParaRPr>
          </a:p>
          <a:p>
            <a:pPr>
              <a:buFont typeface="Arial" pitchFamily="34" charset="0"/>
              <a:buChar char="•"/>
              <a:defRPr/>
            </a:pPr>
            <a:r>
              <a:rPr lang="nl-NL" u="sng" dirty="0" smtClean="0">
                <a:sym typeface="Wingdings" panose="05000000000000000000" pitchFamily="2" charset="2"/>
              </a:rPr>
              <a:t>Arbowet</a:t>
            </a:r>
            <a:r>
              <a:rPr lang="nl-NL" dirty="0" smtClean="0">
                <a:sym typeface="Wingdings" panose="05000000000000000000" pitchFamily="2" charset="2"/>
              </a:rPr>
              <a:t>  regels rondom arbeidsomstandigheden, bijvoorbeeld licht, geluid</a:t>
            </a:r>
            <a:r>
              <a:rPr lang="nl-NL" dirty="0">
                <a:sym typeface="Wingdings" panose="05000000000000000000" pitchFamily="2" charset="2"/>
              </a:rPr>
              <a:t> </a:t>
            </a:r>
            <a:r>
              <a:rPr lang="nl-NL" dirty="0" smtClean="0">
                <a:sym typeface="Wingdings" panose="05000000000000000000" pitchFamily="2" charset="2"/>
              </a:rPr>
              <a:t>en beschermingen.</a:t>
            </a:r>
            <a:r>
              <a:rPr lang="nl-NL" sz="2400" dirty="0"/>
              <a:t> </a:t>
            </a:r>
            <a:endParaRPr lang="nl-NL" sz="2400" dirty="0" smtClean="0"/>
          </a:p>
          <a:p>
            <a:pPr>
              <a:buFontTx/>
              <a:buChar char="-"/>
              <a:defRPr/>
            </a:pPr>
            <a:r>
              <a:rPr lang="nl-NL" sz="2400" dirty="0" smtClean="0"/>
              <a:t>Veiligheid </a:t>
            </a:r>
            <a:r>
              <a:rPr lang="nl-NL" sz="2400" dirty="0"/>
              <a:t>van de </a:t>
            </a:r>
            <a:r>
              <a:rPr lang="nl-NL" sz="2400" dirty="0" smtClean="0"/>
              <a:t>werknemer</a:t>
            </a:r>
          </a:p>
          <a:p>
            <a:pPr>
              <a:buFontTx/>
              <a:buChar char="-"/>
              <a:defRPr/>
            </a:pPr>
            <a:r>
              <a:rPr lang="nl-NL" sz="2400" dirty="0" smtClean="0"/>
              <a:t>Gezondheid </a:t>
            </a:r>
            <a:r>
              <a:rPr lang="nl-NL" sz="2400" dirty="0"/>
              <a:t>van de werknemer</a:t>
            </a:r>
          </a:p>
          <a:p>
            <a:pPr marL="109728" indent="0">
              <a:buNone/>
              <a:defRPr/>
            </a:pPr>
            <a:r>
              <a:rPr lang="nl-NL" sz="2400" dirty="0" smtClean="0"/>
              <a:t>- Welzijn </a:t>
            </a:r>
            <a:r>
              <a:rPr lang="nl-NL" sz="2400" dirty="0"/>
              <a:t>van de werknemer</a:t>
            </a:r>
          </a:p>
          <a:p>
            <a:endParaRPr lang="nl-NL" dirty="0"/>
          </a:p>
        </p:txBody>
      </p:sp>
      <p:sp>
        <p:nvSpPr>
          <p:cNvPr id="3" name="Titel 2"/>
          <p:cNvSpPr>
            <a:spLocks noGrp="1"/>
          </p:cNvSpPr>
          <p:nvPr>
            <p:ph type="title"/>
          </p:nvPr>
        </p:nvSpPr>
        <p:spPr/>
        <p:txBody>
          <a:bodyPr/>
          <a:lstStyle/>
          <a:p>
            <a:r>
              <a:rPr lang="nl-NL" dirty="0" smtClean="0"/>
              <a:t>Arbeidsvoorwaarden</a:t>
            </a:r>
            <a:endParaRPr lang="nl-NL" dirty="0"/>
          </a:p>
        </p:txBody>
      </p:sp>
    </p:spTree>
    <p:extLst>
      <p:ext uri="{BB962C8B-B14F-4D97-AF65-F5344CB8AC3E}">
        <p14:creationId xmlns:p14="http://schemas.microsoft.com/office/powerpoint/2010/main" val="149080494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
  <a:themeElements>
    <a:clrScheme name="Concours">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75</TotalTime>
  <Words>448</Words>
  <Application>Microsoft Office PowerPoint</Application>
  <PresentationFormat>Diavoorstelling (4:3)</PresentationFormat>
  <Paragraphs>78</Paragraphs>
  <Slides>11</Slides>
  <Notes>0</Notes>
  <HiddenSlides>0</HiddenSlides>
  <MMClips>0</MMClips>
  <ScaleCrop>false</ScaleCrop>
  <HeadingPairs>
    <vt:vector size="4" baseType="variant">
      <vt:variant>
        <vt:lpstr>Thema</vt:lpstr>
      </vt:variant>
      <vt:variant>
        <vt:i4>1</vt:i4>
      </vt:variant>
      <vt:variant>
        <vt:lpstr>Diatitels</vt:lpstr>
      </vt:variant>
      <vt:variant>
        <vt:i4>11</vt:i4>
      </vt:variant>
    </vt:vector>
  </HeadingPairs>
  <TitlesOfParts>
    <vt:vector size="12" baseType="lpstr">
      <vt:lpstr>Concours</vt:lpstr>
      <vt:lpstr>H6 werken</vt:lpstr>
      <vt:lpstr>Wat gaan we deze les doen?</vt:lpstr>
      <vt:lpstr>Arbeidsovereenkomst</vt:lpstr>
      <vt:lpstr>Individuele arbeidsovereenkomst</vt:lpstr>
      <vt:lpstr>Arbeidsovereenkomst</vt:lpstr>
      <vt:lpstr>CAO</vt:lpstr>
      <vt:lpstr>Arbeidsvoorwaarden</vt:lpstr>
      <vt:lpstr>Arbeidsvoorwaarden</vt:lpstr>
      <vt:lpstr>Arbeidsvoorwaarden</vt:lpstr>
      <vt:lpstr>Proeftijd (kennismakingsperiode)</vt:lpstr>
      <vt:lpstr>Vragen bij arbeidsovereenkomst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H6 werken</dc:title>
  <dc:creator>Sjoerd</dc:creator>
  <cp:lastModifiedBy>sjoerd</cp:lastModifiedBy>
  <cp:revision>17</cp:revision>
  <dcterms:created xsi:type="dcterms:W3CDTF">2014-03-24T10:35:02Z</dcterms:created>
  <dcterms:modified xsi:type="dcterms:W3CDTF">2014-04-13T11:31:44Z</dcterms:modified>
</cp:coreProperties>
</file>