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9144000" cy="6858000" type="screen4x3"/>
  <p:notesSz cx="6858000" cy="99456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6DE88-334D-4CC9-8CBE-93A46215D7A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8C71-4153-4E70-9B11-FE21E68879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2166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8C71-4153-4E70-9B11-FE21E68879F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7326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8C71-4153-4E70-9B11-FE21E68879FF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0687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Stel ik wil voor 5000 euro rands kopen. Wat kost mij dit? Vreemd geld = euro`s : wisselkoers </a:t>
            </a:r>
            <a:r>
              <a:rPr lang="nl-NL" dirty="0" smtClean="0">
                <a:sym typeface="Wingdings" pitchFamily="2" charset="2"/>
              </a:rPr>
              <a:t> 5000 : 0,1352 = 36.982,24</a:t>
            </a:r>
          </a:p>
          <a:p>
            <a:r>
              <a:rPr lang="nl-NL" dirty="0" smtClean="0">
                <a:sym typeface="Wingdings" pitchFamily="2" charset="2"/>
              </a:rPr>
              <a:t>Stel ik kom terug en verkoop 2000 rand. Hoeveel euro krijg ik terug? Euro`s</a:t>
            </a:r>
            <a:r>
              <a:rPr lang="nl-NL" baseline="0" dirty="0" smtClean="0">
                <a:sym typeface="Wingdings" pitchFamily="2" charset="2"/>
              </a:rPr>
              <a:t> = vreemd geld x wisselkoers  2000 x 0,1139 = € 227,80</a:t>
            </a:r>
          </a:p>
          <a:p>
            <a:endParaRPr lang="nl-NL" baseline="0" dirty="0" smtClean="0">
              <a:sym typeface="Wingdings" pitchFamily="2" charset="2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8C71-4153-4E70-9B11-FE21E68879FF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651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8C71-4153-4E70-9B11-FE21E68879FF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225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8C71-4153-4E70-9B11-FE21E68879F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2335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8C71-4153-4E70-9B11-FE21E68879FF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7142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8C71-4153-4E70-9B11-FE21E68879FF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7396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B10D6A-5310-4190-97A5-91588EA17595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1286F3-44F7-482C-BBB8-5819B85D4B7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10D6A-5310-4190-97A5-91588EA17595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1286F3-44F7-482C-BBB8-5819B85D4B7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10D6A-5310-4190-97A5-91588EA17595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1286F3-44F7-482C-BBB8-5819B85D4B7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10D6A-5310-4190-97A5-91588EA17595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1286F3-44F7-482C-BBB8-5819B85D4B72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10D6A-5310-4190-97A5-91588EA17595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1286F3-44F7-482C-BBB8-5819B85D4B72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10D6A-5310-4190-97A5-91588EA17595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1286F3-44F7-482C-BBB8-5819B85D4B72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10D6A-5310-4190-97A5-91588EA17595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1286F3-44F7-482C-BBB8-5819B85D4B72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10D6A-5310-4190-97A5-91588EA17595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1286F3-44F7-482C-BBB8-5819B85D4B72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B10D6A-5310-4190-97A5-91588EA17595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1286F3-44F7-482C-BBB8-5819B85D4B7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1B10D6A-5310-4190-97A5-91588EA17595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1286F3-44F7-482C-BBB8-5819B85D4B72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B10D6A-5310-4190-97A5-91588EA17595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1286F3-44F7-482C-BBB8-5819B85D4B72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1B10D6A-5310-4190-97A5-91588EA17595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1286F3-44F7-482C-BBB8-5819B85D4B72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H2 Thuis in geldzaken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Paragraaf 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778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dirty="0" smtClean="0"/>
              <a:t>Euro`s </a:t>
            </a:r>
            <a:r>
              <a:rPr lang="nl-NL" sz="3200" dirty="0"/>
              <a:t>= vreemd valuta x </a:t>
            </a:r>
            <a:r>
              <a:rPr lang="nl-NL" sz="3200" dirty="0" smtClean="0"/>
              <a:t>wisselkoers</a:t>
            </a:r>
          </a:p>
          <a:p>
            <a:pPr marL="109728" indent="0">
              <a:buNone/>
            </a:pPr>
            <a:endParaRPr lang="nl-NL" sz="3200" dirty="0"/>
          </a:p>
          <a:p>
            <a:r>
              <a:rPr lang="nl-NL" sz="3200" dirty="0"/>
              <a:t>Vreemde valuta = euro`s : </a:t>
            </a:r>
            <a:r>
              <a:rPr lang="nl-NL" sz="3200" dirty="0" smtClean="0"/>
              <a:t>wisselkoers</a:t>
            </a:r>
          </a:p>
          <a:p>
            <a:pPr marL="109728" indent="0">
              <a:buNone/>
            </a:pPr>
            <a:endParaRPr lang="nl-NL" sz="4400" dirty="0">
              <a:solidFill>
                <a:srgbClr val="FF0000"/>
              </a:solidFill>
            </a:endParaRPr>
          </a:p>
          <a:p>
            <a:r>
              <a:rPr lang="nl-NL" sz="2800" dirty="0"/>
              <a:t>of kruiselings </a:t>
            </a:r>
            <a:r>
              <a:rPr lang="nl-NL" sz="2800" dirty="0" smtClean="0"/>
              <a:t>vermenigvuldigen</a:t>
            </a:r>
          </a:p>
          <a:p>
            <a:endParaRPr lang="nl-NL" sz="2800" dirty="0" smtClean="0"/>
          </a:p>
          <a:p>
            <a:endParaRPr lang="nl-NL" sz="2800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herhalen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665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z="2000" dirty="0">
              <a:solidFill>
                <a:srgbClr val="FF000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12576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100" dirty="0">
                <a:solidFill>
                  <a:srgbClr val="FF0000"/>
                </a:solidFill>
              </a:rPr>
              <a:t>Ik koop 1000 dollar bij een Nederlandse bank. Wat kost mij </a:t>
            </a:r>
            <a:r>
              <a:rPr lang="nl-NL" sz="3100" dirty="0" smtClean="0">
                <a:solidFill>
                  <a:srgbClr val="FF0000"/>
                </a:solidFill>
              </a:rPr>
              <a:t>dit, </a:t>
            </a:r>
            <a:r>
              <a:rPr lang="nl-NL" sz="3100" dirty="0">
                <a:solidFill>
                  <a:srgbClr val="FF0000"/>
                </a:solidFill>
              </a:rPr>
              <a:t>inclusief transactiekosten?</a:t>
            </a:r>
            <a:r>
              <a:rPr lang="nl-NL" sz="4400" dirty="0">
                <a:solidFill>
                  <a:srgbClr val="FF0000"/>
                </a:solidFill>
              </a:rPr>
              <a:t/>
            </a:r>
            <a:br>
              <a:rPr lang="nl-NL" sz="4400" dirty="0">
                <a:solidFill>
                  <a:srgbClr val="FF0000"/>
                </a:solidFill>
              </a:rPr>
            </a:br>
            <a:endParaRPr lang="nl-NL" dirty="0"/>
          </a:p>
        </p:txBody>
      </p:sp>
      <p:pic>
        <p:nvPicPr>
          <p:cNvPr id="2050" name="Picture 2" descr="C:\Users\sjoerd\Dropbox\Blariacum\Economisch Bekeken\Wintoetsen\Hoofdstuktoetsen KADER\Hoofdstuk 2 Thuis in geldzaken\0000047178_digitoets-H2-zip\501428 02 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" y="1268761"/>
            <a:ext cx="6587011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joerd\Dropbox\Blariacum\Economisch Bekeken\Wintoetsen\Hoofdstuktoetsen KADER\Hoofdstuk 2 Thuis in geldzaken\0000047178_digitoets-H2-zip\501428 02 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20" y="3971556"/>
            <a:ext cx="5548380" cy="28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/>
          <p:cNvSpPr/>
          <p:nvPr/>
        </p:nvSpPr>
        <p:spPr>
          <a:xfrm>
            <a:off x="4860032" y="1052737"/>
            <a:ext cx="4283968" cy="2918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nl-NL" sz="2000" dirty="0" smtClean="0"/>
              <a:t>euro`s = vreemd geld x wisselkoers</a:t>
            </a:r>
          </a:p>
          <a:p>
            <a:pPr marL="342900" indent="-342900" algn="ctr">
              <a:buAutoNum type="arabicPeriod"/>
            </a:pPr>
            <a:r>
              <a:rPr lang="nl-NL" sz="2000" dirty="0" smtClean="0"/>
              <a:t>1000 x 0,7928 = € 792,80</a:t>
            </a:r>
          </a:p>
          <a:p>
            <a:pPr marL="342900" indent="-342900" algn="ctr">
              <a:buAutoNum type="arabicPeriod"/>
            </a:pPr>
            <a:r>
              <a:rPr lang="nl-NL" sz="2000" dirty="0" smtClean="0"/>
              <a:t>792,80  : 100 x 102,75 = </a:t>
            </a:r>
          </a:p>
          <a:p>
            <a:pPr algn="ctr"/>
            <a:r>
              <a:rPr lang="nl-NL" sz="2000" dirty="0" smtClean="0"/>
              <a:t> € 814,60  </a:t>
            </a:r>
            <a:r>
              <a:rPr lang="nl-NL" sz="2800" b="1" u="sng" dirty="0" smtClean="0"/>
              <a:t>OF</a:t>
            </a:r>
          </a:p>
          <a:p>
            <a:pPr algn="ctr"/>
            <a:r>
              <a:rPr lang="nl-NL" sz="2000" dirty="0" smtClean="0"/>
              <a:t>792,80 : 100 x 2,75 = 21,80</a:t>
            </a:r>
          </a:p>
          <a:p>
            <a:pPr algn="ctr"/>
            <a:r>
              <a:rPr lang="nl-NL" sz="2000" dirty="0" smtClean="0"/>
              <a:t>792,80 + 21,80 = € 814,60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5607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Waarom sparen jullie?</a:t>
            </a:r>
          </a:p>
          <a:p>
            <a:endParaRPr lang="nl-NL" dirty="0"/>
          </a:p>
          <a:p>
            <a:r>
              <a:rPr lang="nl-NL" dirty="0" smtClean="0"/>
              <a:t>Mensen sparen omdat:</a:t>
            </a:r>
          </a:p>
          <a:p>
            <a:r>
              <a:rPr lang="nl-NL" dirty="0" smtClean="0"/>
              <a:t>- ze </a:t>
            </a:r>
            <a:r>
              <a:rPr lang="nl-NL" dirty="0" smtClean="0"/>
              <a:t>grote uitgaven kunnen </a:t>
            </a:r>
            <a:r>
              <a:rPr lang="nl-NL" dirty="0" smtClean="0"/>
              <a:t>opvangen</a:t>
            </a:r>
          </a:p>
          <a:p>
            <a:r>
              <a:rPr lang="nl-NL" dirty="0" smtClean="0"/>
              <a:t>- </a:t>
            </a:r>
            <a:r>
              <a:rPr lang="nl-NL" dirty="0" smtClean="0"/>
              <a:t>ze sparen om tegenvallers op te vangen</a:t>
            </a:r>
          </a:p>
          <a:p>
            <a:r>
              <a:rPr lang="nl-NL" dirty="0" smtClean="0"/>
              <a:t>- </a:t>
            </a:r>
            <a:r>
              <a:rPr lang="nl-NL" dirty="0" smtClean="0"/>
              <a:t>ze rente willen </a:t>
            </a:r>
            <a:r>
              <a:rPr lang="nl-NL" dirty="0" smtClean="0"/>
              <a:t>ontvangen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Redenen om te sparen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341100"/>
            <a:ext cx="3419872" cy="2279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016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 let je op als je een spaarrekening opent?</a:t>
            </a:r>
          </a:p>
          <a:p>
            <a:endParaRPr lang="nl-NL" dirty="0"/>
          </a:p>
          <a:p>
            <a:r>
              <a:rPr lang="nl-NL" dirty="0" smtClean="0"/>
              <a:t>- opvraagbaarheid van je geld</a:t>
            </a:r>
          </a:p>
          <a:p>
            <a:r>
              <a:rPr lang="nl-NL" dirty="0" smtClean="0"/>
              <a:t>- looptijd</a:t>
            </a:r>
          </a:p>
          <a:p>
            <a:r>
              <a:rPr lang="nl-NL" dirty="0" smtClean="0"/>
              <a:t>- de te ontvangen rente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Spaarrekeningen vergelijken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928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364" y="-99392"/>
            <a:ext cx="11449272" cy="7437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hthoek 5"/>
          <p:cNvSpPr/>
          <p:nvPr/>
        </p:nvSpPr>
        <p:spPr>
          <a:xfrm rot="20026299">
            <a:off x="13631" y="987059"/>
            <a:ext cx="3428105" cy="2003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Ik wil € 5000 sparen, welke rekening kies ik?</a:t>
            </a:r>
          </a:p>
        </p:txBody>
      </p:sp>
      <p:sp>
        <p:nvSpPr>
          <p:cNvPr id="7" name="PIJL-OMLAAG 6"/>
          <p:cNvSpPr/>
          <p:nvPr/>
        </p:nvSpPr>
        <p:spPr>
          <a:xfrm>
            <a:off x="2051720" y="3284984"/>
            <a:ext cx="57606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755576" y="4437112"/>
            <a:ext cx="223224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Young Professional spaarrekening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099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Inflatie = prijzen stijgen</a:t>
            </a:r>
          </a:p>
          <a:p>
            <a:endParaRPr lang="nl-NL" dirty="0"/>
          </a:p>
          <a:p>
            <a:r>
              <a:rPr lang="nl-NL" sz="2000" dirty="0" smtClean="0"/>
              <a:t>Stel je zet € 500 op een spaarrekening. Na 2 jaar is het rente percentage 5%. Dit terwijl de prijzen ook met 5% zijn gestegen. In dit geval is je geld in waarde niet veranderd. En heb je er dus niets aan gehad om te sparen. </a:t>
            </a:r>
            <a:endParaRPr lang="nl-NL" sz="2000" dirty="0" smtClean="0"/>
          </a:p>
          <a:p>
            <a:endParaRPr lang="nl-NL" sz="2000" dirty="0"/>
          </a:p>
          <a:p>
            <a:r>
              <a:rPr lang="nl-NL" sz="2000" b="1" dirty="0" smtClean="0"/>
              <a:t>Sparen is het aantrekkelijkst als de rente hoog is en de inflatie laag!!</a:t>
            </a:r>
            <a:endParaRPr lang="nl-NL" sz="2000" b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Rente en inflatie</a:t>
            </a:r>
            <a:endParaRPr lang="nl-NL" dirty="0"/>
          </a:p>
        </p:txBody>
      </p:sp>
      <p:pic>
        <p:nvPicPr>
          <p:cNvPr id="2050" name="Picture 2" descr="C:\Users\Sjoerd\Dropbox\Blariacum\Economisch Bekeken\Wintoetsen\Hoofdstuktoetsen KADER\Hoofdstuk 2 Thuis in geldzaken\0000047178_digitoets-H2-zip\501428 02 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484166"/>
            <a:ext cx="4248472" cy="2373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42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278</Words>
  <Application>Microsoft Office PowerPoint</Application>
  <PresentationFormat>Diavoorstelling (4:3)</PresentationFormat>
  <Paragraphs>46</Paragraphs>
  <Slides>7</Slides>
  <Notes>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Concours</vt:lpstr>
      <vt:lpstr>H2 Thuis in geldzaken</vt:lpstr>
      <vt:lpstr>Even herhalen</vt:lpstr>
      <vt:lpstr>Ik koop 1000 dollar bij een Nederlandse bank. Wat kost mij dit, inclusief transactiekosten? </vt:lpstr>
      <vt:lpstr>Redenen om te sparen</vt:lpstr>
      <vt:lpstr>Spaarrekeningen vergelijken</vt:lpstr>
      <vt:lpstr>PowerPoint-presentatie</vt:lpstr>
      <vt:lpstr>Rente en inflatie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H2 Thuis in geldzaken</dc:title>
  <dc:creator>Sjoerd</dc:creator>
  <cp:lastModifiedBy>sjoerd</cp:lastModifiedBy>
  <cp:revision>8</cp:revision>
  <cp:lastPrinted>2013-10-04T08:10:21Z</cp:lastPrinted>
  <dcterms:created xsi:type="dcterms:W3CDTF">2013-09-30T08:24:39Z</dcterms:created>
  <dcterms:modified xsi:type="dcterms:W3CDTF">2013-10-04T08:16:27Z</dcterms:modified>
</cp:coreProperties>
</file>