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5" r:id="rId6"/>
    <p:sldId id="267" r:id="rId7"/>
    <p:sldId id="268" r:id="rId8"/>
    <p:sldId id="260" r:id="rId9"/>
    <p:sldId id="261" r:id="rId10"/>
    <p:sldId id="266" r:id="rId11"/>
    <p:sldId id="269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ige driehoe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grpSp>
        <p:nvGrpSpPr>
          <p:cNvPr id="2" name="Groe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rije v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rije v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rije v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echte verbindingslijn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7A6DA88-5C94-4C82-9A1A-91D572413C3E}" type="datetimeFigureOut">
              <a:rPr lang="nl-NL" smtClean="0"/>
              <a:t>21-4-2014</a:t>
            </a:fld>
            <a:endParaRPr lang="nl-NL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98031AE-39D2-4CA2-96A3-24FDBD799C4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A6DA88-5C94-4C82-9A1A-91D572413C3E}" type="datetimeFigureOut">
              <a:rPr lang="nl-NL" smtClean="0"/>
              <a:t>21-4-2014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8031AE-39D2-4CA2-96A3-24FDBD799C4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A6DA88-5C94-4C82-9A1A-91D572413C3E}" type="datetimeFigureOut">
              <a:rPr lang="nl-NL" smtClean="0"/>
              <a:t>21-4-2014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8031AE-39D2-4CA2-96A3-24FDBD799C4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A6DA88-5C94-4C82-9A1A-91D572413C3E}" type="datetimeFigureOut">
              <a:rPr lang="nl-NL" smtClean="0"/>
              <a:t>21-4-2014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8031AE-39D2-4CA2-96A3-24FDBD799C40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A6DA88-5C94-4C82-9A1A-91D572413C3E}" type="datetimeFigureOut">
              <a:rPr lang="nl-NL" smtClean="0"/>
              <a:t>21-4-2014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8031AE-39D2-4CA2-96A3-24FDBD799C40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Punthaak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unthaak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A6DA88-5C94-4C82-9A1A-91D572413C3E}" type="datetimeFigureOut">
              <a:rPr lang="nl-NL" smtClean="0"/>
              <a:t>21-4-2014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8031AE-39D2-4CA2-96A3-24FDBD799C40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A6DA88-5C94-4C82-9A1A-91D572413C3E}" type="datetimeFigureOut">
              <a:rPr lang="nl-NL" smtClean="0"/>
              <a:t>21-4-2014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8031AE-39D2-4CA2-96A3-24FDBD799C40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A6DA88-5C94-4C82-9A1A-91D572413C3E}" type="datetimeFigureOut">
              <a:rPr lang="nl-NL" smtClean="0"/>
              <a:t>21-4-2014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8031AE-39D2-4CA2-96A3-24FDBD799C40}" type="slidenum">
              <a:rPr lang="nl-NL" smtClean="0"/>
              <a:t>‹nr.›</a:t>
            </a:fld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A6DA88-5C94-4C82-9A1A-91D572413C3E}" type="datetimeFigureOut">
              <a:rPr lang="nl-NL" smtClean="0"/>
              <a:t>21-4-2014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8031AE-39D2-4CA2-96A3-24FDBD799C4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7A6DA88-5C94-4C82-9A1A-91D572413C3E}" type="datetimeFigureOut">
              <a:rPr lang="nl-NL" smtClean="0"/>
              <a:t>21-4-2014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8031AE-39D2-4CA2-96A3-24FDBD799C40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7A6DA88-5C94-4C82-9A1A-91D572413C3E}" type="datetimeFigureOut">
              <a:rPr lang="nl-NL" smtClean="0"/>
              <a:t>21-4-2014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98031AE-39D2-4CA2-96A3-24FDBD799C40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rije v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echthoekige driehoe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unthaak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unthaak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rije v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rije v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echthoekige driehoe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echte verbindingslijn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7A6DA88-5C94-4C82-9A1A-91D572413C3E}" type="datetimeFigureOut">
              <a:rPr lang="nl-NL" smtClean="0"/>
              <a:t>21-4-2014</a:t>
            </a:fld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98031AE-39D2-4CA2-96A3-24FDBD799C40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H6 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Paragraaf 5+6+7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2247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Verschillende vormen van aanbod van arbeid:</a:t>
            </a:r>
          </a:p>
          <a:p>
            <a:endParaRPr lang="nl-NL" dirty="0"/>
          </a:p>
          <a:p>
            <a:pPr>
              <a:buFontTx/>
              <a:buChar char="-"/>
            </a:pPr>
            <a:r>
              <a:rPr lang="nl-NL" dirty="0" smtClean="0"/>
              <a:t>Nul-uren contract</a:t>
            </a:r>
            <a:endParaRPr lang="nl-NL" dirty="0" smtClean="0"/>
          </a:p>
          <a:p>
            <a:pPr>
              <a:buFontTx/>
              <a:buChar char="-"/>
            </a:pPr>
            <a:r>
              <a:rPr lang="nl-NL" dirty="0" smtClean="0"/>
              <a:t>Oproepkracht</a:t>
            </a:r>
          </a:p>
          <a:p>
            <a:pPr>
              <a:buFontTx/>
              <a:buChar char="-"/>
            </a:pPr>
            <a:r>
              <a:rPr lang="nl-NL" dirty="0" smtClean="0"/>
              <a:t>Full time (voltijd)</a:t>
            </a:r>
          </a:p>
          <a:p>
            <a:pPr>
              <a:buFontTx/>
              <a:buChar char="-"/>
            </a:pPr>
            <a:r>
              <a:rPr lang="nl-NL" dirty="0" smtClean="0"/>
              <a:t>Parttime (deeltijd)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Aanbod van arbeid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246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Je krijgt een opdracht met 3 artikelen</a:t>
            </a:r>
          </a:p>
          <a:p>
            <a:endParaRPr lang="nl-NL" dirty="0"/>
          </a:p>
          <a:p>
            <a:r>
              <a:rPr lang="nl-NL" dirty="0" smtClean="0"/>
              <a:t>Per artikel worden een aantal vragen gesteld over de stof die zojuist is behandeld.</a:t>
            </a:r>
          </a:p>
          <a:p>
            <a:endParaRPr lang="nl-NL" dirty="0"/>
          </a:p>
          <a:p>
            <a:r>
              <a:rPr lang="nl-NL" dirty="0" smtClean="0"/>
              <a:t>Maakt de opdrachten INDIVIDUEEL, je hebt </a:t>
            </a:r>
            <a:r>
              <a:rPr lang="nl-NL" smtClean="0"/>
              <a:t>10 minuten de tijd!</a:t>
            </a:r>
            <a:endParaRPr lang="nl-NL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4509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Arbeidsomstandigheden</a:t>
            </a:r>
          </a:p>
          <a:p>
            <a:pPr marL="109728" indent="0">
              <a:buNone/>
            </a:pPr>
            <a:endParaRPr lang="nl-NL" dirty="0" smtClean="0"/>
          </a:p>
          <a:p>
            <a:r>
              <a:rPr lang="nl-NL" dirty="0" smtClean="0"/>
              <a:t>Arbeidsmotieven</a:t>
            </a:r>
          </a:p>
          <a:p>
            <a:pPr marL="109728" indent="0">
              <a:buNone/>
            </a:pPr>
            <a:endParaRPr lang="nl-NL" dirty="0" smtClean="0"/>
          </a:p>
          <a:p>
            <a:r>
              <a:rPr lang="nl-NL" dirty="0" smtClean="0"/>
              <a:t>Arbeidsmarkt</a:t>
            </a:r>
          </a:p>
          <a:p>
            <a:pPr marL="109728" indent="0">
              <a:buNone/>
            </a:pPr>
            <a:endParaRPr lang="nl-NL" dirty="0" smtClean="0"/>
          </a:p>
          <a:p>
            <a:r>
              <a:rPr lang="nl-NL" dirty="0" smtClean="0"/>
              <a:t>Tekorten en overschotten op de arbeidsmarkt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deze les doen?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8374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Alles wat het werken prettig of minder prettig maakt.</a:t>
            </a:r>
          </a:p>
          <a:p>
            <a:endParaRPr lang="nl-NL" dirty="0" smtClean="0"/>
          </a:p>
          <a:p>
            <a:pPr marL="109728" indent="0">
              <a:buNone/>
            </a:pPr>
            <a:r>
              <a:rPr lang="nl-NL" dirty="0" smtClean="0"/>
              <a:t>Waar gaan arbeidsomstandigheden over:</a:t>
            </a:r>
            <a:endParaRPr lang="nl-NL" dirty="0"/>
          </a:p>
          <a:p>
            <a:pPr marL="109728" indent="0">
              <a:buNone/>
              <a:defRPr/>
            </a:pPr>
            <a:r>
              <a:rPr lang="nl-NL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Veiligheid </a:t>
            </a:r>
            <a:r>
              <a:rPr lang="nl-NL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van de werknemer</a:t>
            </a:r>
          </a:p>
          <a:p>
            <a:pPr marL="109728" indent="0">
              <a:buNone/>
              <a:defRPr/>
            </a:pPr>
            <a:r>
              <a:rPr lang="nl-NL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Gezondheid </a:t>
            </a:r>
            <a:r>
              <a:rPr lang="nl-NL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van de werknemer</a:t>
            </a:r>
          </a:p>
          <a:p>
            <a:pPr marL="109728" indent="0">
              <a:buNone/>
              <a:defRPr/>
            </a:pPr>
            <a:r>
              <a:rPr lang="nl-NL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Welzijn </a:t>
            </a:r>
            <a:r>
              <a:rPr lang="nl-NL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van de </a:t>
            </a:r>
            <a:r>
              <a:rPr lang="nl-NL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werknemer</a:t>
            </a:r>
          </a:p>
          <a:p>
            <a:pPr>
              <a:buFontTx/>
              <a:buChar char="-"/>
              <a:defRPr/>
            </a:pPr>
            <a:endParaRPr lang="nl-NL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109728" indent="0">
              <a:buNone/>
              <a:defRPr/>
            </a:pPr>
            <a:r>
              <a:rPr lang="nl-NL" sz="28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 werkgever moet zorgen voor bv: beschermende kleding, goede lucht kwaliteit, etc. </a:t>
            </a:r>
            <a:endParaRPr lang="nl-NL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Arbeidsomstandigheden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91266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l-NL" dirty="0" smtClean="0"/>
              <a:t>Waarom werken mensen?</a:t>
            </a:r>
          </a:p>
          <a:p>
            <a:endParaRPr lang="nl-NL" dirty="0"/>
          </a:p>
          <a:p>
            <a:r>
              <a:rPr lang="nl-NL" dirty="0" smtClean="0"/>
              <a:t>De redenen waarom mensen werken noemen we de </a:t>
            </a:r>
            <a:r>
              <a:rPr lang="nl-NL" b="1" u="sng" dirty="0" smtClean="0"/>
              <a:t>arbeidsmotieven</a:t>
            </a:r>
            <a:r>
              <a:rPr lang="nl-NL" dirty="0" smtClean="0"/>
              <a:t>. </a:t>
            </a:r>
            <a:r>
              <a:rPr lang="nl-NL" dirty="0" smtClean="0">
                <a:sym typeface="Wingdings" panose="05000000000000000000" pitchFamily="2" charset="2"/>
              </a:rPr>
              <a:t></a:t>
            </a:r>
          </a:p>
          <a:p>
            <a:endParaRPr lang="nl-NL" dirty="0">
              <a:sym typeface="Wingdings" panose="05000000000000000000" pitchFamily="2" charset="2"/>
            </a:endParaRPr>
          </a:p>
          <a:p>
            <a:pPr>
              <a:buFontTx/>
              <a:buChar char="-"/>
            </a:pPr>
            <a:r>
              <a:rPr lang="nl-NL" i="1" dirty="0" smtClean="0">
                <a:sym typeface="Wingdings" panose="05000000000000000000" pitchFamily="2" charset="2"/>
              </a:rPr>
              <a:t>geld te verdienen</a:t>
            </a:r>
          </a:p>
          <a:p>
            <a:pPr>
              <a:buFontTx/>
              <a:buChar char="-"/>
            </a:pPr>
            <a:r>
              <a:rPr lang="nl-NL" i="1" dirty="0" smtClean="0">
                <a:sym typeface="Wingdings" panose="05000000000000000000" pitchFamily="2" charset="2"/>
              </a:rPr>
              <a:t>Onderhouden van sociale contacten</a:t>
            </a:r>
          </a:p>
          <a:p>
            <a:pPr>
              <a:buFontTx/>
              <a:buChar char="-"/>
            </a:pPr>
            <a:r>
              <a:rPr lang="nl-NL" i="1" dirty="0" smtClean="0">
                <a:sym typeface="Wingdings" panose="05000000000000000000" pitchFamily="2" charset="2"/>
              </a:rPr>
              <a:t>Structuur in het dagelijks leven aanbrengen</a:t>
            </a:r>
          </a:p>
          <a:p>
            <a:pPr>
              <a:buFontTx/>
              <a:buChar char="-"/>
            </a:pPr>
            <a:r>
              <a:rPr lang="nl-NL" i="1" dirty="0" smtClean="0">
                <a:sym typeface="Wingdings" panose="05000000000000000000" pitchFamily="2" charset="2"/>
              </a:rPr>
              <a:t>Samenwerken met collega`s</a:t>
            </a:r>
          </a:p>
          <a:p>
            <a:pPr>
              <a:buFontTx/>
              <a:buChar char="-"/>
            </a:pPr>
            <a:endParaRPr lang="nl-NL" dirty="0">
              <a:sym typeface="Wingdings" panose="05000000000000000000" pitchFamily="2" charset="2"/>
            </a:endParaRPr>
          </a:p>
          <a:p>
            <a:pPr marL="109728" indent="0">
              <a:buNone/>
            </a:pPr>
            <a:r>
              <a:rPr lang="nl-NL" dirty="0" smtClean="0">
                <a:sym typeface="Wingdings" panose="05000000000000000000" pitchFamily="2" charset="2"/>
              </a:rPr>
              <a:t>Sommige groepen mensen hebben ook bepaalde motieven om bijvoorbeeld maar deeltijd te werken: onderhouden van de kinderen, meer tijd voor het huishouden, etc.  inkomen daalt, en sommige kosten dalen ook. Welke kosten kunnen dalen? </a:t>
            </a:r>
          </a:p>
          <a:p>
            <a:pPr marL="109728" indent="0">
              <a:buNone/>
            </a:pPr>
            <a:endParaRPr lang="nl-NL" dirty="0" smtClean="0">
              <a:sym typeface="Wingdings" panose="05000000000000000000" pitchFamily="2" charset="2"/>
            </a:endParaRPr>
          </a:p>
          <a:p>
            <a:pPr marL="109728" indent="0">
              <a:buNone/>
            </a:pPr>
            <a:r>
              <a:rPr lang="nl-NL" dirty="0" smtClean="0">
                <a:sym typeface="Wingdings" panose="05000000000000000000" pitchFamily="2" charset="2"/>
              </a:rPr>
              <a:t>Kinderopvang, schoonmaakkosten bijvoorbeeld</a:t>
            </a:r>
            <a:endParaRPr lang="nl-NL" dirty="0">
              <a:sym typeface="Wingdings" panose="05000000000000000000" pitchFamily="2" charset="2"/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Arbeidsmotieven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14653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Arbeidsmarkt is het aanbod en de vraag naar arbeid bij elkaar.</a:t>
            </a:r>
          </a:p>
          <a:p>
            <a:endParaRPr lang="nl-NL" dirty="0"/>
          </a:p>
          <a:p>
            <a:r>
              <a:rPr lang="nl-NL" dirty="0" smtClean="0"/>
              <a:t>Wie behoort nu tot het aanbod van arbeid?</a:t>
            </a:r>
          </a:p>
          <a:p>
            <a:endParaRPr lang="nl-NL" dirty="0"/>
          </a:p>
          <a:p>
            <a:r>
              <a:rPr lang="nl-NL" dirty="0" smtClean="0"/>
              <a:t>En wie behoort tot de vraag naar arbeid?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Arbeidsmarkt 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365104"/>
            <a:ext cx="2381250" cy="238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301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/>
              <a:t>Aanbod van arbeid = werknemers, je biedt je arbeid aan, aan de werkgever</a:t>
            </a:r>
          </a:p>
          <a:p>
            <a:endParaRPr lang="nl-NL" dirty="0" smtClean="0"/>
          </a:p>
          <a:p>
            <a:r>
              <a:rPr lang="nl-NL" dirty="0" smtClean="0"/>
              <a:t>Dit noemen we ook wel de </a:t>
            </a:r>
            <a:r>
              <a:rPr lang="nl-NL" b="1" dirty="0" smtClean="0"/>
              <a:t>beroepsbevolking</a:t>
            </a:r>
            <a:r>
              <a:rPr lang="nl-NL" dirty="0" smtClean="0"/>
              <a:t>:</a:t>
            </a:r>
          </a:p>
          <a:p>
            <a:pPr marL="109728" indent="0">
              <a:buNone/>
            </a:pPr>
            <a:r>
              <a:rPr lang="nl-NL" b="1" dirty="0"/>
              <a:t>Dit is iedereen die een baan </a:t>
            </a:r>
            <a:r>
              <a:rPr lang="nl-NL" b="1" i="1" u="sng" dirty="0"/>
              <a:t>zoekt </a:t>
            </a:r>
            <a:r>
              <a:rPr lang="nl-NL" b="1" i="1" u="sng" dirty="0" smtClean="0"/>
              <a:t>of </a:t>
            </a:r>
            <a:r>
              <a:rPr lang="nl-NL" b="1" i="1" u="sng" dirty="0"/>
              <a:t>heeft voor minimaal12 uur per week</a:t>
            </a:r>
            <a:r>
              <a:rPr lang="nl-NL" b="1" i="1" dirty="0"/>
              <a:t> </a:t>
            </a:r>
            <a:r>
              <a:rPr lang="nl-NL" b="1" dirty="0"/>
              <a:t>en tussen de </a:t>
            </a:r>
            <a:r>
              <a:rPr lang="nl-NL" b="1" i="1" u="sng" dirty="0"/>
              <a:t>15</a:t>
            </a:r>
            <a:r>
              <a:rPr lang="nl-NL" b="1" dirty="0"/>
              <a:t> en </a:t>
            </a:r>
            <a:r>
              <a:rPr lang="nl-NL" b="1" i="1" u="sng" dirty="0"/>
              <a:t>65</a:t>
            </a:r>
            <a:r>
              <a:rPr lang="nl-NL" b="1" dirty="0"/>
              <a:t> jaar oud is. </a:t>
            </a:r>
            <a:endParaRPr lang="nl-NL" b="1" dirty="0" smtClean="0"/>
          </a:p>
          <a:p>
            <a:pPr marL="109728" indent="0">
              <a:buNone/>
            </a:pPr>
            <a:endParaRPr lang="nl-NL" dirty="0"/>
          </a:p>
          <a:p>
            <a:pPr marL="109728" indent="0">
              <a:buNone/>
            </a:pPr>
            <a:r>
              <a:rPr lang="nl-NL" dirty="0" smtClean="0"/>
              <a:t>Mensen die </a:t>
            </a:r>
            <a:r>
              <a:rPr lang="nl-NL" b="1" i="1" u="sng" dirty="0" smtClean="0"/>
              <a:t>niet</a:t>
            </a:r>
            <a:r>
              <a:rPr lang="nl-NL" dirty="0" smtClean="0"/>
              <a:t> bij de beroepsbevolking horen: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Studenten en scholieren die meer dan twaalf uur per week werken. 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Je kun niet werken door handicap of ziekte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Mensen die thuis het huishouden verzorgen</a:t>
            </a:r>
            <a:endParaRPr lang="nl-NL" dirty="0"/>
          </a:p>
          <a:p>
            <a:pPr marL="109728" indent="0">
              <a:buNone/>
            </a:pPr>
            <a:endParaRPr lang="nl-NL" dirty="0" smtClean="0"/>
          </a:p>
          <a:p>
            <a:pPr marL="109728" indent="0">
              <a:buNone/>
            </a:pP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AANBOD op de arbeidsmarkt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1249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Vraag naar arbeid = werkgevers, zij vragen personeel dat in het bedrijf komt </a:t>
            </a:r>
            <a:r>
              <a:rPr lang="nl-NL" dirty="0" smtClean="0"/>
              <a:t>werken</a:t>
            </a:r>
          </a:p>
          <a:p>
            <a:endParaRPr lang="nl-NL" dirty="0" smtClean="0"/>
          </a:p>
          <a:p>
            <a:pPr marL="109728" indent="0">
              <a:buNone/>
            </a:pPr>
            <a:r>
              <a:rPr lang="nl-NL" dirty="0" smtClean="0"/>
              <a:t>Dit noemen we ook wel de werkgelegenheid.</a:t>
            </a:r>
          </a:p>
          <a:p>
            <a:pPr marL="109728" indent="0">
              <a:buNone/>
            </a:pPr>
            <a:r>
              <a:rPr lang="nl-NL" dirty="0" smtClean="0"/>
              <a:t>De werkgelegenheid bestaat uit alle bezette arbeidsplaatsen en alle vacatures. </a:t>
            </a:r>
          </a:p>
          <a:p>
            <a:pPr marL="109728" indent="0">
              <a:buNone/>
            </a:pPr>
            <a:endParaRPr lang="nl-NL" dirty="0"/>
          </a:p>
          <a:p>
            <a:pPr marL="109728" indent="0">
              <a:buNone/>
            </a:pPr>
            <a:r>
              <a:rPr lang="nl-NL" dirty="0" smtClean="0"/>
              <a:t>DUS </a:t>
            </a:r>
            <a:r>
              <a:rPr lang="nl-NL" dirty="0" smtClean="0">
                <a:sym typeface="Wingdings" pitchFamily="2" charset="2"/>
              </a:rPr>
              <a:t> alle bezette en onbezette arbeidsplaatsen</a:t>
            </a:r>
            <a:endParaRPr lang="nl-NL" dirty="0"/>
          </a:p>
          <a:p>
            <a:endParaRPr lang="nl-NL" dirty="0"/>
          </a:p>
          <a:p>
            <a:pPr marL="109728" indent="0">
              <a:buNone/>
            </a:pP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VRAAG op de arbeidsmarkt</a:t>
            </a:r>
            <a:endParaRPr lang="nl-N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164742"/>
            <a:ext cx="3419872" cy="1812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843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nl-NL" dirty="0" smtClean="0"/>
          </a:p>
          <a:p>
            <a:pPr marL="109728" indent="0">
              <a:buNone/>
            </a:pPr>
            <a:r>
              <a:rPr lang="nl-NL" dirty="0" smtClean="0"/>
              <a:t>De arbeidsmarkt is niet altijd in evenwicht. Er is niet altijd evenveel aanbod als vraag naar arbeiders en andersom. </a:t>
            </a:r>
            <a:r>
              <a:rPr lang="nl-NL" dirty="0"/>
              <a:t> </a:t>
            </a:r>
            <a:r>
              <a:rPr lang="nl-NL" dirty="0" smtClean="0"/>
              <a:t>We hebben dan te maken met </a:t>
            </a:r>
            <a:r>
              <a:rPr lang="nl-NL" dirty="0" smtClean="0">
                <a:sym typeface="Wingdings" pitchFamily="2" charset="2"/>
              </a:rPr>
              <a:t></a:t>
            </a:r>
          </a:p>
          <a:p>
            <a:pPr marL="109728" indent="0">
              <a:buNone/>
            </a:pPr>
            <a:endParaRPr lang="nl-NL" dirty="0">
              <a:sym typeface="Wingdings" pitchFamily="2" charset="2"/>
            </a:endParaRPr>
          </a:p>
          <a:p>
            <a:pPr>
              <a:buFont typeface="Arial" pitchFamily="34" charset="0"/>
              <a:buChar char="•"/>
            </a:pPr>
            <a:r>
              <a:rPr lang="nl-NL" dirty="0" smtClean="0">
                <a:sym typeface="Wingdings" pitchFamily="2" charset="2"/>
              </a:rPr>
              <a:t>Krappe arbeidsmarkt</a:t>
            </a:r>
          </a:p>
          <a:p>
            <a:pPr marL="109728" indent="0">
              <a:buNone/>
            </a:pPr>
            <a:r>
              <a:rPr lang="nl-NL" dirty="0" smtClean="0">
                <a:sym typeface="Wingdings" pitchFamily="2" charset="2"/>
              </a:rPr>
              <a:t>Of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>
                <a:sym typeface="Wingdings" pitchFamily="2" charset="2"/>
              </a:rPr>
              <a:t>Ruime arbeidsmarkt</a:t>
            </a:r>
            <a:endParaRPr lang="nl-NL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Werk over en te kort!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8398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l-NL" dirty="0"/>
              <a:t>Er is een </a:t>
            </a:r>
            <a:r>
              <a:rPr lang="nl-NL" b="1" dirty="0"/>
              <a:t>tekort</a:t>
            </a:r>
            <a:r>
              <a:rPr lang="nl-NL" dirty="0"/>
              <a:t> op de </a:t>
            </a:r>
            <a:r>
              <a:rPr lang="nl-NL" dirty="0" smtClean="0"/>
              <a:t>arbeidsmarkt, </a:t>
            </a:r>
            <a:r>
              <a:rPr lang="nl-NL" dirty="0"/>
              <a:t>als de vraag naar arbeidskrachten groter is dan het aanbod van arbeidskrachten. Dit noemen we ook wel een </a:t>
            </a:r>
            <a:r>
              <a:rPr lang="nl-NL" b="1" u="sng" dirty="0"/>
              <a:t>krappe </a:t>
            </a:r>
            <a:r>
              <a:rPr lang="nl-NL" b="1" u="sng" dirty="0" smtClean="0"/>
              <a:t>arbeidsmarkt. Dit herken je aan: goede arbeidsvoorwaarden. </a:t>
            </a:r>
            <a:endParaRPr lang="nl-NL" b="1" u="sng" dirty="0"/>
          </a:p>
          <a:p>
            <a:endParaRPr lang="nl-NL" dirty="0" smtClean="0"/>
          </a:p>
          <a:p>
            <a:r>
              <a:rPr lang="nl-NL" dirty="0" smtClean="0"/>
              <a:t>Er is een </a:t>
            </a:r>
            <a:r>
              <a:rPr lang="nl-NL" b="1" dirty="0" smtClean="0"/>
              <a:t>overschot</a:t>
            </a:r>
            <a:r>
              <a:rPr lang="nl-NL" dirty="0" smtClean="0"/>
              <a:t> op de arbeidsmarkt als het aanbod van arbeidskrachten groter is dan de vraag naar arbeidskrachten. Dit noemen we ook wel een </a:t>
            </a:r>
            <a:r>
              <a:rPr lang="nl-NL" b="1" u="sng" dirty="0" smtClean="0"/>
              <a:t>ruime </a:t>
            </a:r>
            <a:r>
              <a:rPr lang="nl-NL" b="1" u="sng" dirty="0" smtClean="0"/>
              <a:t>arbeidsmarkt. Dit herken je aan het niet verbeteren van de arbeidsvoorwaarden.</a:t>
            </a:r>
            <a:endParaRPr lang="nl-NL" b="1" u="sng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Werk over en te kort!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380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">
  <a:themeElements>
    <a:clrScheme name="Concour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66</TotalTime>
  <Words>486</Words>
  <Application>Microsoft Office PowerPoint</Application>
  <PresentationFormat>Diavoorstelling (4:3)</PresentationFormat>
  <Paragraphs>79</Paragraphs>
  <Slides>11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Concours</vt:lpstr>
      <vt:lpstr>H6 werken</vt:lpstr>
      <vt:lpstr>Wat gaan we deze les doen?</vt:lpstr>
      <vt:lpstr>Arbeidsomstandigheden</vt:lpstr>
      <vt:lpstr>Arbeidsmotieven</vt:lpstr>
      <vt:lpstr>Arbeidsmarkt </vt:lpstr>
      <vt:lpstr>AANBOD op de arbeidsmarkt</vt:lpstr>
      <vt:lpstr>VRAAG op de arbeidsmarkt</vt:lpstr>
      <vt:lpstr>Werk over en te kort!</vt:lpstr>
      <vt:lpstr>Werk over en te kort!</vt:lpstr>
      <vt:lpstr>Aanbod van arbeid</vt:lpstr>
      <vt:lpstr>Opdracht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H6 werken</dc:title>
  <dc:creator>Sjoerd</dc:creator>
  <cp:lastModifiedBy>sjoerd</cp:lastModifiedBy>
  <cp:revision>28</cp:revision>
  <dcterms:created xsi:type="dcterms:W3CDTF">2014-03-24T14:43:19Z</dcterms:created>
  <dcterms:modified xsi:type="dcterms:W3CDTF">2014-04-21T13:13:02Z</dcterms:modified>
</cp:coreProperties>
</file>