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3"/>
  </p:handoutMasterIdLst>
  <p:sldIdLst>
    <p:sldId id="256" r:id="rId2"/>
    <p:sldId id="297" r:id="rId3"/>
    <p:sldId id="257" r:id="rId4"/>
    <p:sldId id="258" r:id="rId5"/>
    <p:sldId id="278" r:id="rId6"/>
    <p:sldId id="259" r:id="rId7"/>
    <p:sldId id="279" r:id="rId8"/>
    <p:sldId id="260" r:id="rId9"/>
    <p:sldId id="280" r:id="rId10"/>
    <p:sldId id="261" r:id="rId11"/>
    <p:sldId id="281" r:id="rId12"/>
    <p:sldId id="262" r:id="rId13"/>
    <p:sldId id="282" r:id="rId14"/>
    <p:sldId id="263" r:id="rId15"/>
    <p:sldId id="283" r:id="rId16"/>
    <p:sldId id="264" r:id="rId17"/>
    <p:sldId id="284" r:id="rId18"/>
    <p:sldId id="265" r:id="rId19"/>
    <p:sldId id="266" r:id="rId20"/>
    <p:sldId id="285" r:id="rId21"/>
    <p:sldId id="267" r:id="rId22"/>
    <p:sldId id="286" r:id="rId23"/>
    <p:sldId id="268" r:id="rId24"/>
    <p:sldId id="287" r:id="rId25"/>
    <p:sldId id="269" r:id="rId26"/>
    <p:sldId id="288" r:id="rId27"/>
    <p:sldId id="270" r:id="rId28"/>
    <p:sldId id="289" r:id="rId29"/>
    <p:sldId id="271" r:id="rId30"/>
    <p:sldId id="290" r:id="rId31"/>
    <p:sldId id="272" r:id="rId32"/>
    <p:sldId id="291" r:id="rId33"/>
    <p:sldId id="273" r:id="rId34"/>
    <p:sldId id="292" r:id="rId35"/>
    <p:sldId id="274" r:id="rId36"/>
    <p:sldId id="293" r:id="rId37"/>
    <p:sldId id="275" r:id="rId38"/>
    <p:sldId id="294" r:id="rId39"/>
    <p:sldId id="276" r:id="rId40"/>
    <p:sldId id="295" r:id="rId41"/>
    <p:sldId id="296" r:id="rId42"/>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6511D57-14C8-4CC9-A97C-3AF43A9AAD7F}" type="datetimeFigureOut">
              <a:rPr lang="nl-NL" smtClean="0"/>
              <a:t>8-12-2013</a:t>
            </a:fld>
            <a:endParaRPr lang="nl-NL"/>
          </a:p>
        </p:txBody>
      </p:sp>
      <p:sp>
        <p:nvSpPr>
          <p:cNvPr id="4" name="Tijdelijke aanduiding voor voetteks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4D640343-425E-42E5-AB16-49B0C057DBD1}" type="slidenum">
              <a:rPr lang="nl-NL" smtClean="0"/>
              <a:t>‹nr.›</a:t>
            </a:fld>
            <a:endParaRPr lang="nl-NL"/>
          </a:p>
        </p:txBody>
      </p:sp>
    </p:spTree>
    <p:extLst>
      <p:ext uri="{BB962C8B-B14F-4D97-AF65-F5344CB8AC3E}">
        <p14:creationId xmlns:p14="http://schemas.microsoft.com/office/powerpoint/2010/main" val="15134551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7A803631-C587-4FD4-9A8A-8D0AC984711C}" type="datetimeFigureOut">
              <a:rPr lang="nl-NL" smtClean="0"/>
              <a:t>8-12-2013</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BC0AF610-2F47-4B2A-BBEE-C3F2B27CED37}"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C0AF610-2F47-4B2A-BBEE-C3F2B27CED37}"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C0AF610-2F47-4B2A-BBEE-C3F2B27CED37}"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C0AF610-2F47-4B2A-BBEE-C3F2B27CED37}" type="slidenum">
              <a:rPr lang="nl-NL" smtClean="0"/>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BC0AF610-2F47-4B2A-BBEE-C3F2B27CED37}" type="slidenum">
              <a:rPr lang="nl-NL" smtClean="0"/>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BC0AF610-2F47-4B2A-BBEE-C3F2B27CED37}" type="slidenum">
              <a:rPr lang="nl-NL" smtClean="0"/>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BC0AF610-2F47-4B2A-BBEE-C3F2B27CED37}"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BC0AF610-2F47-4B2A-BBEE-C3F2B27CED37}" type="slidenum">
              <a:rPr lang="nl-NL" smtClean="0"/>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7A803631-C587-4FD4-9A8A-8D0AC984711C}" type="datetimeFigureOut">
              <a:rPr lang="nl-NL" smtClean="0"/>
              <a:t>8-12-2013</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BC0AF610-2F47-4B2A-BBEE-C3F2B27CED37}"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7A803631-C587-4FD4-9A8A-8D0AC984711C}" type="datetimeFigureOut">
              <a:rPr lang="nl-NL" smtClean="0"/>
              <a:t>8-12-2013</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BC0AF610-2F47-4B2A-BBEE-C3F2B27CED37}"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7A803631-C587-4FD4-9A8A-8D0AC984711C}" type="datetimeFigureOut">
              <a:rPr lang="nl-NL" smtClean="0"/>
              <a:t>8-12-2013</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BC0AF610-2F47-4B2A-BBEE-C3F2B27CED37}" type="slidenum">
              <a:rPr lang="nl-NL" smtClean="0"/>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03631-C587-4FD4-9A8A-8D0AC984711C}" type="datetimeFigureOut">
              <a:rPr lang="nl-NL" smtClean="0"/>
              <a:t>8-12-2013</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0AF610-2F47-4B2A-BBEE-C3F2B27CED37}"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cijfers/H3%20geld%20over%20en%20geld%20tekort/verzekeringsadvies%20verslag.xls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Quiz H3</a:t>
            </a:r>
            <a:endParaRPr lang="nl-NL" dirty="0"/>
          </a:p>
        </p:txBody>
      </p:sp>
      <p:sp>
        <p:nvSpPr>
          <p:cNvPr id="3" name="Ondertitel 2"/>
          <p:cNvSpPr>
            <a:spLocks noGrp="1"/>
          </p:cNvSpPr>
          <p:nvPr>
            <p:ph type="subTitle" idx="1"/>
          </p:nvPr>
        </p:nvSpPr>
        <p:spPr/>
        <p:txBody>
          <a:bodyPr/>
          <a:lstStyle/>
          <a:p>
            <a:r>
              <a:rPr lang="nl-NL" dirty="0" smtClean="0"/>
              <a:t>Geld tekort en geld over</a:t>
            </a:r>
            <a:endParaRPr lang="nl-NL" dirty="0"/>
          </a:p>
        </p:txBody>
      </p:sp>
    </p:spTree>
    <p:extLst>
      <p:ext uri="{BB962C8B-B14F-4D97-AF65-F5344CB8AC3E}">
        <p14:creationId xmlns:p14="http://schemas.microsoft.com/office/powerpoint/2010/main" val="396506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Een doorlopende reisverzekering gebruik je als je 1x per jaar op vakantie gaat.</a:t>
            </a:r>
          </a:p>
          <a:p>
            <a:endParaRPr lang="nl-NL" dirty="0"/>
          </a:p>
          <a:p>
            <a:pPr marL="109728" indent="0">
              <a:buNone/>
            </a:pPr>
            <a:r>
              <a:rPr lang="nl-NL" dirty="0" smtClean="0"/>
              <a:t>A:	juist</a:t>
            </a:r>
          </a:p>
          <a:p>
            <a:pPr marL="109728" indent="0">
              <a:buNone/>
            </a:pPr>
            <a:r>
              <a:rPr lang="nl-NL" dirty="0" smtClean="0"/>
              <a:t>B:	onjuist</a:t>
            </a:r>
            <a:endParaRPr lang="nl-NL" dirty="0"/>
          </a:p>
        </p:txBody>
      </p:sp>
      <p:sp>
        <p:nvSpPr>
          <p:cNvPr id="3" name="Titel 2"/>
          <p:cNvSpPr>
            <a:spLocks noGrp="1"/>
          </p:cNvSpPr>
          <p:nvPr>
            <p:ph type="title"/>
          </p:nvPr>
        </p:nvSpPr>
        <p:spPr/>
        <p:txBody>
          <a:bodyPr/>
          <a:lstStyle/>
          <a:p>
            <a:r>
              <a:rPr lang="nl-NL" dirty="0" smtClean="0"/>
              <a:t>Vraag 4</a:t>
            </a:r>
            <a:endParaRPr lang="nl-NL" dirty="0"/>
          </a:p>
        </p:txBody>
      </p:sp>
    </p:spTree>
    <p:extLst>
      <p:ext uri="{BB962C8B-B14F-4D97-AF65-F5344CB8AC3E}">
        <p14:creationId xmlns:p14="http://schemas.microsoft.com/office/powerpoint/2010/main" val="51190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Een doorlopende reisverzekering gebruik je als je 1x per jaar op vakantie gaat.</a:t>
            </a:r>
          </a:p>
          <a:p>
            <a:endParaRPr lang="nl-NL" dirty="0"/>
          </a:p>
          <a:p>
            <a:pPr marL="109728" indent="0">
              <a:buNone/>
            </a:pPr>
            <a:r>
              <a:rPr lang="nl-NL" dirty="0"/>
              <a:t>A:	</a:t>
            </a:r>
            <a:r>
              <a:rPr lang="nl-NL" dirty="0" smtClean="0"/>
              <a:t>Juist</a:t>
            </a:r>
          </a:p>
          <a:p>
            <a:pPr marL="109728" indent="0">
              <a:buNone/>
            </a:pPr>
            <a:r>
              <a:rPr lang="nl-NL" b="1" dirty="0" smtClean="0">
                <a:solidFill>
                  <a:srgbClr val="19691D"/>
                </a:solidFill>
              </a:rPr>
              <a:t>B</a:t>
            </a:r>
            <a:r>
              <a:rPr lang="nl-NL" b="1" dirty="0">
                <a:solidFill>
                  <a:srgbClr val="19691D"/>
                </a:solidFill>
              </a:rPr>
              <a:t>:	</a:t>
            </a:r>
            <a:r>
              <a:rPr lang="nl-NL" b="1" dirty="0" smtClean="0">
                <a:solidFill>
                  <a:srgbClr val="19691D"/>
                </a:solidFill>
              </a:rPr>
              <a:t>Onjuist</a:t>
            </a:r>
            <a:endParaRPr lang="nl-NL" dirty="0"/>
          </a:p>
        </p:txBody>
      </p:sp>
      <p:sp>
        <p:nvSpPr>
          <p:cNvPr id="3" name="Titel 2"/>
          <p:cNvSpPr>
            <a:spLocks noGrp="1"/>
          </p:cNvSpPr>
          <p:nvPr>
            <p:ph type="title"/>
          </p:nvPr>
        </p:nvSpPr>
        <p:spPr/>
        <p:txBody>
          <a:bodyPr/>
          <a:lstStyle/>
          <a:p>
            <a:r>
              <a:rPr lang="nl-NL" dirty="0" smtClean="0"/>
              <a:t>Vraag 4 antwoord</a:t>
            </a:r>
            <a:endParaRPr lang="nl-NL" dirty="0"/>
          </a:p>
        </p:txBody>
      </p:sp>
    </p:spTree>
    <p:extLst>
      <p:ext uri="{BB962C8B-B14F-4D97-AF65-F5344CB8AC3E}">
        <p14:creationId xmlns:p14="http://schemas.microsoft.com/office/powerpoint/2010/main" val="13060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Marcel werkt bij het ministerie van Financiën. Voor het reizen krijgt Marcel een OV-chipkaart van zijn baas. Deze OV – chipkaart is een voorbeeld van:</a:t>
            </a:r>
          </a:p>
          <a:p>
            <a:endParaRPr lang="nl-NL" dirty="0"/>
          </a:p>
          <a:p>
            <a:pPr marL="109728" indent="0">
              <a:buNone/>
            </a:pPr>
            <a:r>
              <a:rPr lang="nl-NL" dirty="0" smtClean="0"/>
              <a:t>A:	Een prestatietoeslag</a:t>
            </a:r>
          </a:p>
          <a:p>
            <a:pPr marL="109728" indent="0">
              <a:buNone/>
            </a:pPr>
            <a:r>
              <a:rPr lang="nl-NL" dirty="0" smtClean="0"/>
              <a:t>B: 	Loon in Natura</a:t>
            </a:r>
          </a:p>
          <a:p>
            <a:pPr marL="109728" indent="0">
              <a:buNone/>
            </a:pPr>
            <a:r>
              <a:rPr lang="nl-NL" dirty="0" smtClean="0"/>
              <a:t>C:	Huur</a:t>
            </a:r>
          </a:p>
          <a:p>
            <a:pPr marL="109728" indent="0">
              <a:buNone/>
            </a:pPr>
            <a:r>
              <a:rPr lang="nl-NL" dirty="0" smtClean="0"/>
              <a:t>D:	Een dertiende maand</a:t>
            </a:r>
            <a:endParaRPr lang="nl-NL" dirty="0"/>
          </a:p>
        </p:txBody>
      </p:sp>
      <p:sp>
        <p:nvSpPr>
          <p:cNvPr id="3" name="Titel 2"/>
          <p:cNvSpPr>
            <a:spLocks noGrp="1"/>
          </p:cNvSpPr>
          <p:nvPr>
            <p:ph type="title"/>
          </p:nvPr>
        </p:nvSpPr>
        <p:spPr/>
        <p:txBody>
          <a:bodyPr/>
          <a:lstStyle/>
          <a:p>
            <a:r>
              <a:rPr lang="nl-NL" dirty="0" smtClean="0"/>
              <a:t>Vraag 5</a:t>
            </a:r>
            <a:endParaRPr lang="nl-NL" dirty="0"/>
          </a:p>
        </p:txBody>
      </p:sp>
    </p:spTree>
    <p:extLst>
      <p:ext uri="{BB962C8B-B14F-4D97-AF65-F5344CB8AC3E}">
        <p14:creationId xmlns:p14="http://schemas.microsoft.com/office/powerpoint/2010/main" val="148289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Marcel werkt bij het ministerie van </a:t>
            </a:r>
            <a:r>
              <a:rPr lang="nl-NL" dirty="0" smtClean="0"/>
              <a:t>Financiën. </a:t>
            </a:r>
            <a:r>
              <a:rPr lang="nl-NL" dirty="0"/>
              <a:t>Voor het reizen krijgt Marcel een OV-chipkaart van zijn baas. Deze OV – chipkaart is een voorbeeld van:</a:t>
            </a:r>
          </a:p>
          <a:p>
            <a:endParaRPr lang="nl-NL" dirty="0"/>
          </a:p>
          <a:p>
            <a:pPr marL="109728" indent="0">
              <a:buNone/>
            </a:pPr>
            <a:r>
              <a:rPr lang="nl-NL" dirty="0"/>
              <a:t>A:	Een prestatietoeslag</a:t>
            </a:r>
          </a:p>
          <a:p>
            <a:pPr marL="109728" indent="0">
              <a:buNone/>
            </a:pPr>
            <a:r>
              <a:rPr lang="nl-NL" b="1" dirty="0">
                <a:solidFill>
                  <a:srgbClr val="19691D"/>
                </a:solidFill>
              </a:rPr>
              <a:t>B: 	Loon in Natura</a:t>
            </a:r>
          </a:p>
          <a:p>
            <a:pPr marL="109728" indent="0">
              <a:buNone/>
            </a:pPr>
            <a:r>
              <a:rPr lang="nl-NL" dirty="0"/>
              <a:t>C:	Huur</a:t>
            </a:r>
          </a:p>
          <a:p>
            <a:pPr marL="109728" indent="0">
              <a:buNone/>
            </a:pPr>
            <a:r>
              <a:rPr lang="nl-NL" dirty="0"/>
              <a:t>D:	Een dertiende maand</a:t>
            </a:r>
          </a:p>
          <a:p>
            <a:endParaRPr lang="nl-NL" dirty="0"/>
          </a:p>
        </p:txBody>
      </p:sp>
      <p:sp>
        <p:nvSpPr>
          <p:cNvPr id="3" name="Titel 2"/>
          <p:cNvSpPr>
            <a:spLocks noGrp="1"/>
          </p:cNvSpPr>
          <p:nvPr>
            <p:ph type="title"/>
          </p:nvPr>
        </p:nvSpPr>
        <p:spPr/>
        <p:txBody>
          <a:bodyPr/>
          <a:lstStyle/>
          <a:p>
            <a:r>
              <a:rPr lang="nl-NL" dirty="0" smtClean="0"/>
              <a:t>Vraag 5 antwoord</a:t>
            </a:r>
            <a:endParaRPr lang="nl-NL" dirty="0"/>
          </a:p>
        </p:txBody>
      </p:sp>
    </p:spTree>
    <p:extLst>
      <p:ext uri="{BB962C8B-B14F-4D97-AF65-F5344CB8AC3E}">
        <p14:creationId xmlns:p14="http://schemas.microsoft.com/office/powerpoint/2010/main" val="14921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Gebruik onderstaande bron:</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Hoeveel verdient Rebecca in totaal per jaar?</a:t>
            </a:r>
          </a:p>
          <a:p>
            <a:endParaRPr lang="nl-NL" dirty="0"/>
          </a:p>
        </p:txBody>
      </p:sp>
      <p:sp>
        <p:nvSpPr>
          <p:cNvPr id="3" name="Titel 2"/>
          <p:cNvSpPr>
            <a:spLocks noGrp="1"/>
          </p:cNvSpPr>
          <p:nvPr>
            <p:ph type="title"/>
          </p:nvPr>
        </p:nvSpPr>
        <p:spPr/>
        <p:txBody>
          <a:bodyPr>
            <a:normAutofit fontScale="90000"/>
          </a:bodyPr>
          <a:lstStyle/>
          <a:p>
            <a:r>
              <a:rPr lang="nl-NL" dirty="0" smtClean="0"/>
              <a:t>Vraag 6			</a:t>
            </a:r>
            <a:r>
              <a:rPr lang="nl-NL" sz="3600" u="sng" dirty="0" smtClean="0"/>
              <a:t>(</a:t>
            </a:r>
            <a:r>
              <a:rPr lang="nl-NL" sz="3100" u="sng" dirty="0" smtClean="0"/>
              <a:t>Maximaal 5 punten)</a:t>
            </a:r>
            <a:endParaRPr lang="nl-NL" sz="3100" u="sng" dirty="0"/>
          </a:p>
        </p:txBody>
      </p:sp>
      <p:pic>
        <p:nvPicPr>
          <p:cNvPr id="1026" name="Picture 2" descr="C:\Users\Sjoerd\Dropbox\Blariacum\Economisch Bekeken\Wintoetsen\Hoofdstuktoetsen KADER\Hoofdstuk 3 Geld over en te kort\0000047179_digitoes-H3-zip\501428 03 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988840"/>
            <a:ext cx="651621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0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Loon:	1430 x 12 = 			€ 17.160</a:t>
            </a:r>
          </a:p>
          <a:p>
            <a:r>
              <a:rPr lang="nl-NL" dirty="0"/>
              <a:t>Vakantiegeld:		= 			€   1.140</a:t>
            </a:r>
          </a:p>
          <a:p>
            <a:r>
              <a:rPr lang="nl-NL" dirty="0"/>
              <a:t>Rente en dividend = 114 x 4 = 	€      456</a:t>
            </a:r>
          </a:p>
          <a:p>
            <a:r>
              <a:rPr lang="nl-NL" dirty="0"/>
              <a:t>Extra inkomsten = 12 x 52 = 		€      624</a:t>
            </a:r>
          </a:p>
          <a:p>
            <a:endParaRPr lang="nl-NL" dirty="0"/>
          </a:p>
          <a:p>
            <a:r>
              <a:rPr lang="nl-NL" dirty="0"/>
              <a:t>Totaal = 					</a:t>
            </a:r>
            <a:r>
              <a:rPr lang="nl-NL" b="1" dirty="0">
                <a:solidFill>
                  <a:srgbClr val="19691D"/>
                </a:solidFill>
              </a:rPr>
              <a:t>€ 19.380 </a:t>
            </a:r>
            <a:r>
              <a:rPr lang="nl-NL" dirty="0"/>
              <a:t>	</a:t>
            </a:r>
          </a:p>
          <a:p>
            <a:pPr marL="109728" indent="0">
              <a:buNone/>
            </a:pPr>
            <a:endParaRPr lang="nl-NL" dirty="0"/>
          </a:p>
        </p:txBody>
      </p:sp>
      <p:sp>
        <p:nvSpPr>
          <p:cNvPr id="3" name="Titel 2"/>
          <p:cNvSpPr>
            <a:spLocks noGrp="1"/>
          </p:cNvSpPr>
          <p:nvPr>
            <p:ph type="title"/>
          </p:nvPr>
        </p:nvSpPr>
        <p:spPr/>
        <p:txBody>
          <a:bodyPr/>
          <a:lstStyle/>
          <a:p>
            <a:r>
              <a:rPr lang="nl-NL" dirty="0" smtClean="0"/>
              <a:t>Vraag 6 antwoord</a:t>
            </a:r>
            <a:endParaRPr lang="nl-NL" dirty="0"/>
          </a:p>
        </p:txBody>
      </p:sp>
    </p:spTree>
    <p:extLst>
      <p:ext uri="{BB962C8B-B14F-4D97-AF65-F5344CB8AC3E}">
        <p14:creationId xmlns:p14="http://schemas.microsoft.com/office/powerpoint/2010/main" val="369645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Welk van onderstaande begrippen heeft niets met reserveren te maken?</a:t>
            </a:r>
          </a:p>
          <a:p>
            <a:endParaRPr lang="nl-NL" dirty="0"/>
          </a:p>
          <a:p>
            <a:pPr marL="109728" indent="0">
              <a:buNone/>
            </a:pPr>
            <a:r>
              <a:rPr lang="nl-NL" dirty="0" smtClean="0"/>
              <a:t>A:	Vervangingswaarde</a:t>
            </a:r>
          </a:p>
          <a:p>
            <a:pPr marL="109728" indent="0">
              <a:buNone/>
            </a:pPr>
            <a:r>
              <a:rPr lang="nl-NL" dirty="0" smtClean="0"/>
              <a:t>B:	Restwaarde</a:t>
            </a:r>
          </a:p>
          <a:p>
            <a:pPr marL="109728" indent="0">
              <a:buNone/>
            </a:pPr>
            <a:r>
              <a:rPr lang="nl-NL" dirty="0" smtClean="0"/>
              <a:t>C:	Budgetteren</a:t>
            </a:r>
          </a:p>
          <a:p>
            <a:pPr marL="109728" indent="0">
              <a:buNone/>
            </a:pPr>
            <a:r>
              <a:rPr lang="nl-NL" dirty="0" smtClean="0"/>
              <a:t>D:	Reeds gespaard bedrag</a:t>
            </a:r>
            <a:endParaRPr lang="nl-NL" dirty="0"/>
          </a:p>
        </p:txBody>
      </p:sp>
      <p:sp>
        <p:nvSpPr>
          <p:cNvPr id="3" name="Titel 2"/>
          <p:cNvSpPr>
            <a:spLocks noGrp="1"/>
          </p:cNvSpPr>
          <p:nvPr>
            <p:ph type="title"/>
          </p:nvPr>
        </p:nvSpPr>
        <p:spPr/>
        <p:txBody>
          <a:bodyPr/>
          <a:lstStyle/>
          <a:p>
            <a:r>
              <a:rPr lang="nl-NL" dirty="0" smtClean="0"/>
              <a:t>Vraag 7</a:t>
            </a:r>
            <a:endParaRPr lang="nl-NL" dirty="0"/>
          </a:p>
        </p:txBody>
      </p:sp>
    </p:spTree>
    <p:extLst>
      <p:ext uri="{BB962C8B-B14F-4D97-AF65-F5344CB8AC3E}">
        <p14:creationId xmlns:p14="http://schemas.microsoft.com/office/powerpoint/2010/main" val="224327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Welk van onderstaande begrippen heeft niets met reserveren te maken?</a:t>
            </a:r>
          </a:p>
          <a:p>
            <a:endParaRPr lang="nl-NL" dirty="0"/>
          </a:p>
          <a:p>
            <a:pPr marL="109728" indent="0">
              <a:buNone/>
            </a:pPr>
            <a:r>
              <a:rPr lang="nl-NL" dirty="0"/>
              <a:t>A:	Vervangingswaarde</a:t>
            </a:r>
          </a:p>
          <a:p>
            <a:pPr marL="109728" indent="0">
              <a:buNone/>
            </a:pPr>
            <a:r>
              <a:rPr lang="nl-NL" dirty="0"/>
              <a:t>B:	Restwaarde</a:t>
            </a:r>
          </a:p>
          <a:p>
            <a:pPr marL="109728" indent="0">
              <a:buNone/>
            </a:pPr>
            <a:r>
              <a:rPr lang="nl-NL" b="1" dirty="0">
                <a:solidFill>
                  <a:srgbClr val="19691D"/>
                </a:solidFill>
              </a:rPr>
              <a:t>C:	Budgetteren</a:t>
            </a:r>
          </a:p>
          <a:p>
            <a:pPr marL="109728" indent="0">
              <a:buNone/>
            </a:pPr>
            <a:r>
              <a:rPr lang="nl-NL" dirty="0"/>
              <a:t>D:	Reeds gespaard bedrag</a:t>
            </a:r>
          </a:p>
          <a:p>
            <a:endParaRPr lang="nl-NL" dirty="0"/>
          </a:p>
        </p:txBody>
      </p:sp>
      <p:sp>
        <p:nvSpPr>
          <p:cNvPr id="3" name="Titel 2"/>
          <p:cNvSpPr>
            <a:spLocks noGrp="1"/>
          </p:cNvSpPr>
          <p:nvPr>
            <p:ph type="title"/>
          </p:nvPr>
        </p:nvSpPr>
        <p:spPr/>
        <p:txBody>
          <a:bodyPr/>
          <a:lstStyle/>
          <a:p>
            <a:r>
              <a:rPr lang="nl-NL" dirty="0" smtClean="0"/>
              <a:t>Vraag 7 antwoord</a:t>
            </a:r>
            <a:endParaRPr lang="nl-NL" dirty="0"/>
          </a:p>
        </p:txBody>
      </p:sp>
    </p:spTree>
    <p:extLst>
      <p:ext uri="{BB962C8B-B14F-4D97-AF65-F5344CB8AC3E}">
        <p14:creationId xmlns:p14="http://schemas.microsoft.com/office/powerpoint/2010/main" val="406252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Noem zoveel mogelijk voorbeelden van verzekeringen die we in de les hebben behandeld.</a:t>
            </a:r>
            <a:endParaRPr lang="nl-NL" dirty="0"/>
          </a:p>
        </p:txBody>
      </p:sp>
      <p:sp>
        <p:nvSpPr>
          <p:cNvPr id="3" name="Titel 2"/>
          <p:cNvSpPr>
            <a:spLocks noGrp="1"/>
          </p:cNvSpPr>
          <p:nvPr>
            <p:ph type="title"/>
          </p:nvPr>
        </p:nvSpPr>
        <p:spPr/>
        <p:txBody>
          <a:bodyPr>
            <a:normAutofit fontScale="90000"/>
          </a:bodyPr>
          <a:lstStyle/>
          <a:p>
            <a:r>
              <a:rPr lang="nl-NL" dirty="0" smtClean="0"/>
              <a:t>Vraag 8			</a:t>
            </a:r>
            <a:r>
              <a:rPr lang="nl-NL" sz="3100" u="sng" dirty="0" smtClean="0"/>
              <a:t>(1 punt per verzekering)</a:t>
            </a:r>
            <a:endParaRPr lang="nl-NL" sz="3100"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3402548"/>
            <a:ext cx="3399060" cy="326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6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Welk van onderstaande verzekeringen is verplicht?</a:t>
            </a:r>
          </a:p>
          <a:p>
            <a:endParaRPr lang="nl-NL" dirty="0"/>
          </a:p>
          <a:p>
            <a:pPr marL="109728" indent="0">
              <a:buNone/>
            </a:pPr>
            <a:r>
              <a:rPr lang="nl-NL" dirty="0" smtClean="0"/>
              <a:t>A:	Aanvullende zorgverzekering</a:t>
            </a:r>
          </a:p>
          <a:p>
            <a:pPr marL="109728" indent="0">
              <a:buNone/>
            </a:pPr>
            <a:r>
              <a:rPr lang="nl-NL" dirty="0" smtClean="0"/>
              <a:t>B:	AVP - verzekering</a:t>
            </a:r>
          </a:p>
          <a:p>
            <a:pPr marL="109728" indent="0">
              <a:buNone/>
            </a:pPr>
            <a:r>
              <a:rPr lang="nl-NL" dirty="0" smtClean="0"/>
              <a:t>C:	WA – dekking</a:t>
            </a:r>
          </a:p>
          <a:p>
            <a:pPr marL="109728" indent="0">
              <a:buNone/>
            </a:pPr>
            <a:r>
              <a:rPr lang="nl-NL" dirty="0" smtClean="0"/>
              <a:t>D:	Reisverzekering</a:t>
            </a:r>
            <a:endParaRPr lang="nl-NL" dirty="0"/>
          </a:p>
        </p:txBody>
      </p:sp>
      <p:sp>
        <p:nvSpPr>
          <p:cNvPr id="3" name="Titel 2"/>
          <p:cNvSpPr>
            <a:spLocks noGrp="1"/>
          </p:cNvSpPr>
          <p:nvPr>
            <p:ph type="title"/>
          </p:nvPr>
        </p:nvSpPr>
        <p:spPr/>
        <p:txBody>
          <a:bodyPr/>
          <a:lstStyle/>
          <a:p>
            <a:r>
              <a:rPr lang="nl-NL" dirty="0" smtClean="0"/>
              <a:t>Vraag 9</a:t>
            </a:r>
            <a:endParaRPr lang="nl-NL"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8507" y="3284984"/>
            <a:ext cx="2821866" cy="31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34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Extra opdracht: Kijk in de ELO wat je eventueel moet verbeteren, cijfers tot dusver: </a:t>
            </a:r>
            <a:r>
              <a:rPr lang="nl-NL" dirty="0" smtClean="0">
                <a:hlinkClick r:id="rId2" action="ppaction://hlinkfile"/>
              </a:rPr>
              <a:t>link</a:t>
            </a:r>
            <a:endParaRPr lang="nl-NL" dirty="0" smtClean="0"/>
          </a:p>
          <a:p>
            <a:endParaRPr lang="nl-NL" dirty="0"/>
          </a:p>
          <a:p>
            <a:r>
              <a:rPr lang="nl-NL" dirty="0" smtClean="0"/>
              <a:t>Deze week de extra opdracht afmaken! </a:t>
            </a:r>
            <a:r>
              <a:rPr lang="nl-NL" dirty="0" smtClean="0">
                <a:sym typeface="Wingdings" pitchFamily="2" charset="2"/>
              </a:rPr>
              <a:t> deelopdracht </a:t>
            </a:r>
            <a:r>
              <a:rPr lang="nl-NL" smtClean="0">
                <a:sym typeface="Wingdings" pitchFamily="2" charset="2"/>
              </a:rPr>
              <a:t>D + E + </a:t>
            </a:r>
            <a:r>
              <a:rPr lang="nl-NL" dirty="0" smtClean="0">
                <a:sym typeface="Wingdings" pitchFamily="2" charset="2"/>
              </a:rPr>
              <a:t>verzekeringsadvies</a:t>
            </a:r>
            <a:endParaRPr lang="nl-NL" dirty="0" smtClean="0"/>
          </a:p>
          <a:p>
            <a:endParaRPr lang="nl-NL" dirty="0"/>
          </a:p>
          <a:p>
            <a:r>
              <a:rPr lang="nl-NL" dirty="0" smtClean="0"/>
              <a:t>Download alle PowerPoint, 4 in totaal. Volgende week toets!</a:t>
            </a:r>
            <a:endParaRPr lang="nl-NL" dirty="0"/>
          </a:p>
        </p:txBody>
      </p:sp>
      <p:sp>
        <p:nvSpPr>
          <p:cNvPr id="3" name="Titel 2"/>
          <p:cNvSpPr>
            <a:spLocks noGrp="1"/>
          </p:cNvSpPr>
          <p:nvPr>
            <p:ph type="title"/>
          </p:nvPr>
        </p:nvSpPr>
        <p:spPr/>
        <p:txBody>
          <a:bodyPr/>
          <a:lstStyle/>
          <a:p>
            <a:r>
              <a:rPr lang="nl-NL" dirty="0" smtClean="0"/>
              <a:t>Mededelingen vooraf</a:t>
            </a:r>
            <a:endParaRPr lang="nl-NL" dirty="0"/>
          </a:p>
        </p:txBody>
      </p:sp>
    </p:spTree>
    <p:extLst>
      <p:ext uri="{BB962C8B-B14F-4D97-AF65-F5344CB8AC3E}">
        <p14:creationId xmlns:p14="http://schemas.microsoft.com/office/powerpoint/2010/main" val="51880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Welk van onderstaande verzekeringen is verplicht?</a:t>
            </a:r>
          </a:p>
          <a:p>
            <a:endParaRPr lang="nl-NL" dirty="0"/>
          </a:p>
          <a:p>
            <a:pPr marL="109728" indent="0">
              <a:buNone/>
            </a:pPr>
            <a:r>
              <a:rPr lang="nl-NL" dirty="0"/>
              <a:t>A:	Aanvullende zorgverzekering</a:t>
            </a:r>
          </a:p>
          <a:p>
            <a:pPr marL="109728" indent="0">
              <a:buNone/>
            </a:pPr>
            <a:r>
              <a:rPr lang="nl-NL" dirty="0"/>
              <a:t>B:	AVP - verzekering</a:t>
            </a:r>
          </a:p>
          <a:p>
            <a:pPr marL="109728" indent="0">
              <a:buNone/>
            </a:pPr>
            <a:r>
              <a:rPr lang="nl-NL" b="1" dirty="0">
                <a:solidFill>
                  <a:srgbClr val="19691D"/>
                </a:solidFill>
              </a:rPr>
              <a:t>C:	WA – dekking</a:t>
            </a:r>
          </a:p>
          <a:p>
            <a:pPr marL="109728" indent="0">
              <a:buNone/>
            </a:pPr>
            <a:r>
              <a:rPr lang="nl-NL" dirty="0"/>
              <a:t>D:	Reisverzekering</a:t>
            </a:r>
          </a:p>
          <a:p>
            <a:endParaRPr lang="nl-NL" dirty="0"/>
          </a:p>
        </p:txBody>
      </p:sp>
      <p:sp>
        <p:nvSpPr>
          <p:cNvPr id="3" name="Titel 2"/>
          <p:cNvSpPr>
            <a:spLocks noGrp="1"/>
          </p:cNvSpPr>
          <p:nvPr>
            <p:ph type="title"/>
          </p:nvPr>
        </p:nvSpPr>
        <p:spPr/>
        <p:txBody>
          <a:bodyPr/>
          <a:lstStyle/>
          <a:p>
            <a:r>
              <a:rPr lang="nl-NL" dirty="0" smtClean="0"/>
              <a:t>Vraag 9 antwoord</a:t>
            </a:r>
            <a:endParaRPr lang="nl-NL" dirty="0"/>
          </a:p>
        </p:txBody>
      </p:sp>
    </p:spTree>
    <p:extLst>
      <p:ext uri="{BB962C8B-B14F-4D97-AF65-F5344CB8AC3E}">
        <p14:creationId xmlns:p14="http://schemas.microsoft.com/office/powerpoint/2010/main" val="136559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Klaas werkt bij IT – </a:t>
            </a:r>
            <a:r>
              <a:rPr lang="nl-NL" dirty="0" err="1" smtClean="0"/>
              <a:t>works</a:t>
            </a:r>
            <a:r>
              <a:rPr lang="nl-NL" dirty="0" smtClean="0"/>
              <a:t>. Hij zit dit jaar in trede 6 van schaal 8. Hoeveel verdient Klaas per jaar? Reken hier ook 8% vakantiegeld in mee!</a:t>
            </a:r>
            <a:endParaRPr lang="nl-NL" dirty="0"/>
          </a:p>
        </p:txBody>
      </p:sp>
      <p:sp>
        <p:nvSpPr>
          <p:cNvPr id="3" name="Titel 2"/>
          <p:cNvSpPr>
            <a:spLocks noGrp="1"/>
          </p:cNvSpPr>
          <p:nvPr>
            <p:ph type="title"/>
          </p:nvPr>
        </p:nvSpPr>
        <p:spPr/>
        <p:txBody>
          <a:bodyPr>
            <a:normAutofit/>
          </a:bodyPr>
          <a:lstStyle/>
          <a:p>
            <a:r>
              <a:rPr lang="nl-NL" dirty="0" smtClean="0"/>
              <a:t>Vraag 10			</a:t>
            </a:r>
            <a:r>
              <a:rPr lang="nl-NL" sz="2700" u="sng" dirty="0" smtClean="0"/>
              <a:t>(Maximaal 4 punten)</a:t>
            </a:r>
            <a:endParaRPr lang="nl-NL" u="sng" dirty="0"/>
          </a:p>
        </p:txBody>
      </p:sp>
      <p:pic>
        <p:nvPicPr>
          <p:cNvPr id="2050" name="Picture 2" descr="C:\Users\Sjoerd\Dropbox\Blariacum\Economisch Bekeken\Wintoetsen\Hoofdstuktoetsen KADER\Hoofdstuk 3 Geld over en te kort\0000047179_digitoes-H3-zip\501450_02_4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2924944"/>
            <a:ext cx="4551784" cy="424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5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Klaas verdient per maand  € 2.720</a:t>
            </a:r>
          </a:p>
          <a:p>
            <a:endParaRPr lang="nl-NL" dirty="0"/>
          </a:p>
          <a:p>
            <a:r>
              <a:rPr lang="nl-NL" dirty="0" smtClean="0"/>
              <a:t>Per jaar dus: € 2.720 x 12 = € 32.640</a:t>
            </a:r>
          </a:p>
          <a:p>
            <a:endParaRPr lang="nl-NL" dirty="0"/>
          </a:p>
          <a:p>
            <a:r>
              <a:rPr lang="nl-NL" dirty="0" smtClean="0"/>
              <a:t>Vakantiegeld(8%): 32.640 : 100 = € 326,40</a:t>
            </a:r>
          </a:p>
          <a:p>
            <a:pPr marL="109728" indent="0">
              <a:buNone/>
            </a:pPr>
            <a:r>
              <a:rPr lang="nl-NL" dirty="0" smtClean="0"/>
              <a:t>   326,40 x 8 = €2.611,20</a:t>
            </a:r>
          </a:p>
          <a:p>
            <a:endParaRPr lang="nl-NL" dirty="0"/>
          </a:p>
          <a:p>
            <a:r>
              <a:rPr lang="nl-NL" dirty="0" smtClean="0"/>
              <a:t>Totaal =32.640 + 2.611,20 = € </a:t>
            </a:r>
            <a:r>
              <a:rPr lang="nl-NL" b="1" dirty="0" smtClean="0">
                <a:solidFill>
                  <a:srgbClr val="19691D"/>
                </a:solidFill>
              </a:rPr>
              <a:t>35.251.20</a:t>
            </a:r>
            <a:endParaRPr lang="nl-NL" b="1" dirty="0">
              <a:solidFill>
                <a:srgbClr val="19691D"/>
              </a:solidFill>
            </a:endParaRPr>
          </a:p>
        </p:txBody>
      </p:sp>
      <p:sp>
        <p:nvSpPr>
          <p:cNvPr id="3" name="Titel 2"/>
          <p:cNvSpPr>
            <a:spLocks noGrp="1"/>
          </p:cNvSpPr>
          <p:nvPr>
            <p:ph type="title"/>
          </p:nvPr>
        </p:nvSpPr>
        <p:spPr/>
        <p:txBody>
          <a:bodyPr/>
          <a:lstStyle/>
          <a:p>
            <a:r>
              <a:rPr lang="nl-NL" dirty="0" smtClean="0"/>
              <a:t>Vraag 10 antwoord</a:t>
            </a:r>
            <a:endParaRPr lang="nl-NL" dirty="0"/>
          </a:p>
        </p:txBody>
      </p:sp>
    </p:spTree>
    <p:extLst>
      <p:ext uri="{BB962C8B-B14F-4D97-AF65-F5344CB8AC3E}">
        <p14:creationId xmlns:p14="http://schemas.microsoft.com/office/powerpoint/2010/main" val="35922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smtClean="0"/>
              <a:t>We onderscheiden vier soorten uitgaven. Welk van onderstaande uitgaven hoort niet in dit rijtje thuis?</a:t>
            </a:r>
          </a:p>
          <a:p>
            <a:endParaRPr lang="nl-NL" dirty="0"/>
          </a:p>
          <a:p>
            <a:pPr marL="109728" indent="0">
              <a:buNone/>
            </a:pPr>
            <a:r>
              <a:rPr lang="nl-NL" dirty="0" smtClean="0"/>
              <a:t>A:	Persoonlijke uitgaven</a:t>
            </a:r>
          </a:p>
          <a:p>
            <a:pPr marL="109728" indent="0">
              <a:buNone/>
            </a:pPr>
            <a:r>
              <a:rPr lang="nl-NL" dirty="0" smtClean="0"/>
              <a:t>B:	Huishoudelijke uitgaven</a:t>
            </a:r>
          </a:p>
          <a:p>
            <a:pPr marL="109728" indent="0">
              <a:buNone/>
            </a:pPr>
            <a:r>
              <a:rPr lang="nl-NL" dirty="0" smtClean="0"/>
              <a:t>C:	Incidentele uitgaven</a:t>
            </a:r>
          </a:p>
          <a:p>
            <a:pPr marL="109728" indent="0">
              <a:buNone/>
            </a:pPr>
            <a:r>
              <a:rPr lang="nl-NL" dirty="0" smtClean="0"/>
              <a:t>D:	Boodschappen uitgaven</a:t>
            </a:r>
          </a:p>
          <a:p>
            <a:pPr marL="109728" indent="0">
              <a:buNone/>
            </a:pPr>
            <a:endParaRPr lang="nl-NL" dirty="0"/>
          </a:p>
          <a:p>
            <a:pPr marL="109728" indent="0">
              <a:buNone/>
            </a:pPr>
            <a:r>
              <a:rPr lang="nl-NL" dirty="0" smtClean="0"/>
              <a:t>Bonuspunt: schrijf ook op welke soort uitgaven we missen in dit rijtje!</a:t>
            </a:r>
            <a:endParaRPr lang="nl-NL" dirty="0"/>
          </a:p>
        </p:txBody>
      </p:sp>
      <p:sp>
        <p:nvSpPr>
          <p:cNvPr id="3" name="Titel 2"/>
          <p:cNvSpPr>
            <a:spLocks noGrp="1"/>
          </p:cNvSpPr>
          <p:nvPr>
            <p:ph type="title"/>
          </p:nvPr>
        </p:nvSpPr>
        <p:spPr/>
        <p:txBody>
          <a:bodyPr/>
          <a:lstStyle/>
          <a:p>
            <a:r>
              <a:rPr lang="nl-NL" dirty="0" smtClean="0"/>
              <a:t>Vraag 11</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0250" y="2420888"/>
            <a:ext cx="33337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86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a:t>We onderscheiden vier soorten uitgaven. Welk van onderstaande uitgaven hoort niet in dit rijtje thuis?</a:t>
            </a:r>
          </a:p>
          <a:p>
            <a:endParaRPr lang="nl-NL" dirty="0"/>
          </a:p>
          <a:p>
            <a:pPr marL="109728" indent="0">
              <a:buNone/>
            </a:pPr>
            <a:r>
              <a:rPr lang="nl-NL" dirty="0"/>
              <a:t>A:	Persoonlijke uitgaven</a:t>
            </a:r>
          </a:p>
          <a:p>
            <a:pPr marL="109728" indent="0">
              <a:buNone/>
            </a:pPr>
            <a:r>
              <a:rPr lang="nl-NL" dirty="0"/>
              <a:t>B:	Huishoudelijke uitgaven</a:t>
            </a:r>
          </a:p>
          <a:p>
            <a:pPr marL="109728" indent="0">
              <a:buNone/>
            </a:pPr>
            <a:r>
              <a:rPr lang="nl-NL" dirty="0"/>
              <a:t>C:	Incidentele uitgaven</a:t>
            </a:r>
          </a:p>
          <a:p>
            <a:pPr marL="109728" indent="0">
              <a:buNone/>
            </a:pPr>
            <a:r>
              <a:rPr lang="nl-NL" b="1" dirty="0">
                <a:solidFill>
                  <a:srgbClr val="19691D"/>
                </a:solidFill>
              </a:rPr>
              <a:t>D:	Boodschappen </a:t>
            </a:r>
            <a:r>
              <a:rPr lang="nl-NL" b="1" dirty="0" smtClean="0">
                <a:solidFill>
                  <a:srgbClr val="19691D"/>
                </a:solidFill>
              </a:rPr>
              <a:t>uitgaven</a:t>
            </a:r>
          </a:p>
          <a:p>
            <a:pPr marL="109728" indent="0">
              <a:buNone/>
            </a:pPr>
            <a:endParaRPr lang="nl-NL" b="1" dirty="0">
              <a:solidFill>
                <a:srgbClr val="19691D"/>
              </a:solidFill>
            </a:endParaRPr>
          </a:p>
          <a:p>
            <a:pPr marL="109728" indent="0">
              <a:buNone/>
            </a:pPr>
            <a:r>
              <a:rPr lang="nl-NL" b="1" dirty="0" smtClean="0">
                <a:solidFill>
                  <a:srgbClr val="19691D"/>
                </a:solidFill>
              </a:rPr>
              <a:t>We missen: Vaste lasten!</a:t>
            </a:r>
            <a:endParaRPr lang="nl-NL" b="1" dirty="0">
              <a:solidFill>
                <a:srgbClr val="19691D"/>
              </a:solidFill>
            </a:endParaRPr>
          </a:p>
          <a:p>
            <a:endParaRPr lang="nl-NL" dirty="0"/>
          </a:p>
        </p:txBody>
      </p:sp>
      <p:sp>
        <p:nvSpPr>
          <p:cNvPr id="3" name="Titel 2"/>
          <p:cNvSpPr>
            <a:spLocks noGrp="1"/>
          </p:cNvSpPr>
          <p:nvPr>
            <p:ph type="title"/>
          </p:nvPr>
        </p:nvSpPr>
        <p:spPr/>
        <p:txBody>
          <a:bodyPr/>
          <a:lstStyle/>
          <a:p>
            <a:r>
              <a:rPr lang="nl-NL" dirty="0" smtClean="0"/>
              <a:t>Vraag 11 antwoord</a:t>
            </a:r>
            <a:endParaRPr lang="nl-NL" dirty="0"/>
          </a:p>
        </p:txBody>
      </p:sp>
    </p:spTree>
    <p:extLst>
      <p:ext uri="{BB962C8B-B14F-4D97-AF65-F5344CB8AC3E}">
        <p14:creationId xmlns:p14="http://schemas.microsoft.com/office/powerpoint/2010/main" val="289979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Wat is een verzekeringspremie?</a:t>
            </a:r>
          </a:p>
          <a:p>
            <a:pPr marL="109728" indent="0">
              <a:buNone/>
            </a:pPr>
            <a:endParaRPr lang="nl-NL" dirty="0"/>
          </a:p>
          <a:p>
            <a:pPr marL="109728" indent="0">
              <a:buNone/>
            </a:pPr>
            <a:r>
              <a:rPr lang="nl-NL" dirty="0" smtClean="0"/>
              <a:t>A:	De uitkering bij een schade</a:t>
            </a:r>
          </a:p>
          <a:p>
            <a:pPr marL="109728" indent="0">
              <a:buNone/>
            </a:pPr>
            <a:r>
              <a:rPr lang="nl-NL" dirty="0" smtClean="0"/>
              <a:t>B:	Een ander woord voor materiele schade</a:t>
            </a:r>
          </a:p>
          <a:p>
            <a:pPr marL="109728" indent="0">
              <a:buNone/>
            </a:pPr>
            <a:r>
              <a:rPr lang="nl-NL" dirty="0" smtClean="0"/>
              <a:t>C:	Een korting voor verzekerden die geen 	schade hebben gehad.</a:t>
            </a:r>
          </a:p>
          <a:p>
            <a:pPr marL="109728" indent="0">
              <a:buNone/>
            </a:pPr>
            <a:r>
              <a:rPr lang="nl-NL" dirty="0" smtClean="0"/>
              <a:t>D:	Het bedrag dat iemand moet betalen om 	verzekerd te zijn.</a:t>
            </a:r>
            <a:endParaRPr lang="nl-NL" dirty="0"/>
          </a:p>
        </p:txBody>
      </p:sp>
      <p:sp>
        <p:nvSpPr>
          <p:cNvPr id="3" name="Titel 2"/>
          <p:cNvSpPr>
            <a:spLocks noGrp="1"/>
          </p:cNvSpPr>
          <p:nvPr>
            <p:ph type="title"/>
          </p:nvPr>
        </p:nvSpPr>
        <p:spPr/>
        <p:txBody>
          <a:bodyPr/>
          <a:lstStyle/>
          <a:p>
            <a:r>
              <a:rPr lang="nl-NL" dirty="0" smtClean="0"/>
              <a:t>Vraag 12</a:t>
            </a:r>
            <a:endParaRPr lang="nl-NL" dirty="0"/>
          </a:p>
        </p:txBody>
      </p:sp>
    </p:spTree>
    <p:extLst>
      <p:ext uri="{BB962C8B-B14F-4D97-AF65-F5344CB8AC3E}">
        <p14:creationId xmlns:p14="http://schemas.microsoft.com/office/powerpoint/2010/main" val="31200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Wat is een verzekeringspremie?</a:t>
            </a:r>
          </a:p>
          <a:p>
            <a:pPr marL="109728" indent="0">
              <a:buNone/>
            </a:pPr>
            <a:endParaRPr lang="nl-NL" dirty="0"/>
          </a:p>
          <a:p>
            <a:pPr marL="109728" indent="0">
              <a:buNone/>
            </a:pPr>
            <a:r>
              <a:rPr lang="nl-NL" dirty="0"/>
              <a:t>A:	De uitkering bij een schade</a:t>
            </a:r>
          </a:p>
          <a:p>
            <a:pPr marL="109728" indent="0">
              <a:buNone/>
            </a:pPr>
            <a:r>
              <a:rPr lang="nl-NL" dirty="0"/>
              <a:t>B:	Een ander woord voor materiele schade</a:t>
            </a:r>
          </a:p>
          <a:p>
            <a:pPr marL="109728" indent="0">
              <a:buNone/>
            </a:pPr>
            <a:r>
              <a:rPr lang="nl-NL" dirty="0"/>
              <a:t>C:	Een korting voor verzekerden die geen 	schade hebben gehad.</a:t>
            </a:r>
          </a:p>
          <a:p>
            <a:pPr marL="109728" indent="0">
              <a:buNone/>
            </a:pPr>
            <a:r>
              <a:rPr lang="nl-NL" b="1" dirty="0">
                <a:solidFill>
                  <a:srgbClr val="19691D"/>
                </a:solidFill>
              </a:rPr>
              <a:t>D:	Het bedrag dat iemand moet betalen om 	verzekerd te zijn.</a:t>
            </a:r>
          </a:p>
          <a:p>
            <a:endParaRPr lang="nl-NL" dirty="0"/>
          </a:p>
        </p:txBody>
      </p:sp>
      <p:sp>
        <p:nvSpPr>
          <p:cNvPr id="3" name="Titel 2"/>
          <p:cNvSpPr>
            <a:spLocks noGrp="1"/>
          </p:cNvSpPr>
          <p:nvPr>
            <p:ph type="title"/>
          </p:nvPr>
        </p:nvSpPr>
        <p:spPr/>
        <p:txBody>
          <a:bodyPr/>
          <a:lstStyle/>
          <a:p>
            <a:r>
              <a:rPr lang="nl-NL" dirty="0" smtClean="0"/>
              <a:t>Vraag 12 antwoord</a:t>
            </a:r>
            <a:endParaRPr lang="nl-NL" dirty="0"/>
          </a:p>
        </p:txBody>
      </p:sp>
    </p:spTree>
    <p:extLst>
      <p:ext uri="{BB962C8B-B14F-4D97-AF65-F5344CB8AC3E}">
        <p14:creationId xmlns:p14="http://schemas.microsoft.com/office/powerpoint/2010/main" val="175912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Een polis is het schriftelijke bewijs van een verzekering.</a:t>
            </a:r>
            <a:endParaRPr lang="nl-NL" dirty="0"/>
          </a:p>
          <a:p>
            <a:pPr marL="109728" indent="0">
              <a:buNone/>
            </a:pPr>
            <a:endParaRPr lang="nl-NL" dirty="0"/>
          </a:p>
          <a:p>
            <a:pPr marL="109728" indent="0">
              <a:buNone/>
            </a:pPr>
            <a:r>
              <a:rPr lang="nl-NL" dirty="0" smtClean="0"/>
              <a:t>A:	Juist</a:t>
            </a:r>
          </a:p>
          <a:p>
            <a:pPr marL="109728" indent="0">
              <a:buNone/>
            </a:pPr>
            <a:r>
              <a:rPr lang="nl-NL" dirty="0" smtClean="0"/>
              <a:t>B:	Onjuist</a:t>
            </a:r>
          </a:p>
        </p:txBody>
      </p:sp>
      <p:sp>
        <p:nvSpPr>
          <p:cNvPr id="3" name="Titel 2"/>
          <p:cNvSpPr>
            <a:spLocks noGrp="1"/>
          </p:cNvSpPr>
          <p:nvPr>
            <p:ph type="title"/>
          </p:nvPr>
        </p:nvSpPr>
        <p:spPr/>
        <p:txBody>
          <a:bodyPr/>
          <a:lstStyle/>
          <a:p>
            <a:r>
              <a:rPr lang="nl-NL" dirty="0" smtClean="0"/>
              <a:t>Vraag 13</a:t>
            </a:r>
            <a:endParaRPr lang="nl-NL" dirty="0"/>
          </a:p>
        </p:txBody>
      </p:sp>
    </p:spTree>
    <p:extLst>
      <p:ext uri="{BB962C8B-B14F-4D97-AF65-F5344CB8AC3E}">
        <p14:creationId xmlns:p14="http://schemas.microsoft.com/office/powerpoint/2010/main" val="362163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Een polis is het schriftelijke bewijs van een verzekering.</a:t>
            </a:r>
          </a:p>
          <a:p>
            <a:pPr marL="109728" indent="0">
              <a:buNone/>
            </a:pPr>
            <a:endParaRPr lang="nl-NL" dirty="0"/>
          </a:p>
          <a:p>
            <a:pPr marL="109728" indent="0">
              <a:buNone/>
            </a:pPr>
            <a:r>
              <a:rPr lang="nl-NL" b="1" dirty="0">
                <a:solidFill>
                  <a:srgbClr val="19691D"/>
                </a:solidFill>
              </a:rPr>
              <a:t>A:	</a:t>
            </a:r>
            <a:r>
              <a:rPr lang="nl-NL" b="1" dirty="0" smtClean="0">
                <a:solidFill>
                  <a:srgbClr val="19691D"/>
                </a:solidFill>
              </a:rPr>
              <a:t>Juist</a:t>
            </a:r>
            <a:endParaRPr lang="nl-NL" b="1" dirty="0">
              <a:solidFill>
                <a:srgbClr val="19691D"/>
              </a:solidFill>
            </a:endParaRPr>
          </a:p>
          <a:p>
            <a:pPr marL="109728" indent="0">
              <a:buNone/>
            </a:pPr>
            <a:r>
              <a:rPr lang="nl-NL" dirty="0"/>
              <a:t>B:	O</a:t>
            </a:r>
            <a:r>
              <a:rPr lang="nl-NL" dirty="0" smtClean="0"/>
              <a:t>njuist</a:t>
            </a:r>
            <a:endParaRPr lang="nl-NL" dirty="0"/>
          </a:p>
          <a:p>
            <a:endParaRPr lang="nl-NL" dirty="0"/>
          </a:p>
        </p:txBody>
      </p:sp>
      <p:sp>
        <p:nvSpPr>
          <p:cNvPr id="3" name="Titel 2"/>
          <p:cNvSpPr>
            <a:spLocks noGrp="1"/>
          </p:cNvSpPr>
          <p:nvPr>
            <p:ph type="title"/>
          </p:nvPr>
        </p:nvSpPr>
        <p:spPr/>
        <p:txBody>
          <a:bodyPr/>
          <a:lstStyle/>
          <a:p>
            <a:r>
              <a:rPr lang="nl-NL" dirty="0" smtClean="0"/>
              <a:t>Vraag 13 antwoord</a:t>
            </a:r>
            <a:endParaRPr lang="nl-NL" dirty="0"/>
          </a:p>
        </p:txBody>
      </p:sp>
    </p:spTree>
    <p:extLst>
      <p:ext uri="{BB962C8B-B14F-4D97-AF65-F5344CB8AC3E}">
        <p14:creationId xmlns:p14="http://schemas.microsoft.com/office/powerpoint/2010/main" val="131067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Bert wil zijn huis laten schilderen. Dit moet over 3 jaar gebeuren. Hij wil nu al starten met het reserveren van geld. Dit doet hij door iedere maand een klein bedrag op zij te leggen. Het schilderen zal ongeveer € 6000 gaan kosten. Bert heeft al € 1500 gespaard.</a:t>
            </a:r>
          </a:p>
          <a:p>
            <a:r>
              <a:rPr lang="nl-NL" b="1" i="1" dirty="0" smtClean="0"/>
              <a:t>Hoeveel moet Bert iedere maand reserveren?</a:t>
            </a:r>
            <a:endParaRPr lang="nl-NL" b="1" i="1" dirty="0"/>
          </a:p>
        </p:txBody>
      </p:sp>
      <p:sp>
        <p:nvSpPr>
          <p:cNvPr id="3" name="Titel 2"/>
          <p:cNvSpPr>
            <a:spLocks noGrp="1"/>
          </p:cNvSpPr>
          <p:nvPr>
            <p:ph type="title"/>
          </p:nvPr>
        </p:nvSpPr>
        <p:spPr/>
        <p:txBody>
          <a:bodyPr/>
          <a:lstStyle/>
          <a:p>
            <a:r>
              <a:rPr lang="nl-NL" dirty="0" smtClean="0"/>
              <a:t>Vraag 14</a:t>
            </a:r>
            <a:endParaRPr lang="nl-NL"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4437112"/>
            <a:ext cx="2483768" cy="229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2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NL" dirty="0" smtClean="0"/>
              <a:t>Quiz bestaat uit open vragen en meerkeuzevragen</a:t>
            </a:r>
          </a:p>
          <a:p>
            <a:endParaRPr lang="nl-NL" dirty="0"/>
          </a:p>
          <a:p>
            <a:r>
              <a:rPr lang="nl-NL" dirty="0" smtClean="0"/>
              <a:t>Meerkeuze vragen leveren 1 punt. Bij de open vraag is vermeld hoeveel punten jullie kunnen scoren</a:t>
            </a:r>
          </a:p>
          <a:p>
            <a:endParaRPr lang="nl-NL" dirty="0"/>
          </a:p>
          <a:p>
            <a:r>
              <a:rPr lang="nl-NL" dirty="0" smtClean="0"/>
              <a:t>Open vragen worden met een stift op een A4 genoteerd.</a:t>
            </a:r>
          </a:p>
          <a:p>
            <a:endParaRPr lang="nl-NL" dirty="0"/>
          </a:p>
          <a:p>
            <a:r>
              <a:rPr lang="nl-NL" dirty="0" smtClean="0"/>
              <a:t>Iedere groepje moet tegelijkertijd de antwoorden laten zien.</a:t>
            </a:r>
            <a:endParaRPr lang="nl-NL" dirty="0"/>
          </a:p>
        </p:txBody>
      </p:sp>
      <p:sp>
        <p:nvSpPr>
          <p:cNvPr id="3" name="Titel 2"/>
          <p:cNvSpPr>
            <a:spLocks noGrp="1"/>
          </p:cNvSpPr>
          <p:nvPr>
            <p:ph type="title"/>
          </p:nvPr>
        </p:nvSpPr>
        <p:spPr/>
        <p:txBody>
          <a:bodyPr/>
          <a:lstStyle/>
          <a:p>
            <a:r>
              <a:rPr lang="nl-NL" dirty="0" smtClean="0"/>
              <a:t>Uitleg Quiz</a:t>
            </a:r>
            <a:endParaRPr lang="nl-NL"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9876" y="1279"/>
            <a:ext cx="3034124" cy="227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406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smtClean="0"/>
              <a:t>Vervangingswaarde </a:t>
            </a:r>
            <a:r>
              <a:rPr lang="nl-NL" dirty="0" smtClean="0">
                <a:sym typeface="Wingdings" pitchFamily="2" charset="2"/>
              </a:rPr>
              <a:t> € 6000</a:t>
            </a:r>
          </a:p>
          <a:p>
            <a:r>
              <a:rPr lang="nl-NL" dirty="0" smtClean="0">
                <a:sym typeface="Wingdings" pitchFamily="2" charset="2"/>
              </a:rPr>
              <a:t>Gespaard bedrag  € 1500</a:t>
            </a:r>
          </a:p>
          <a:p>
            <a:r>
              <a:rPr lang="nl-NL" dirty="0" smtClean="0">
                <a:sym typeface="Wingdings" pitchFamily="2" charset="2"/>
              </a:rPr>
              <a:t>gebruiksduur:  3 jaar</a:t>
            </a:r>
          </a:p>
          <a:p>
            <a:endParaRPr lang="nl-NL" dirty="0">
              <a:sym typeface="Wingdings" pitchFamily="2" charset="2"/>
            </a:endParaRPr>
          </a:p>
          <a:p>
            <a:r>
              <a:rPr lang="nl-NL" dirty="0">
                <a:sym typeface="Wingdings" pitchFamily="2" charset="2"/>
              </a:rPr>
              <a:t>Formule:</a:t>
            </a:r>
          </a:p>
          <a:p>
            <a:pPr marL="109728" indent="0">
              <a:buNone/>
            </a:pPr>
            <a:r>
              <a:rPr lang="nl-NL" u="sng" dirty="0">
                <a:sym typeface="Wingdings" pitchFamily="2" charset="2"/>
              </a:rPr>
              <a:t>(vervangingswaarde – restwaarde) </a:t>
            </a:r>
          </a:p>
          <a:p>
            <a:pPr marL="109728" indent="0">
              <a:buNone/>
            </a:pPr>
            <a:r>
              <a:rPr lang="nl-NL" dirty="0">
                <a:sym typeface="Wingdings" pitchFamily="2" charset="2"/>
              </a:rPr>
              <a:t>    Gebruikswaarde in maanden</a:t>
            </a:r>
          </a:p>
          <a:p>
            <a:pPr marL="109728" indent="0">
              <a:buNone/>
            </a:pPr>
            <a:endParaRPr lang="nl-NL" dirty="0" smtClean="0"/>
          </a:p>
          <a:p>
            <a:pPr marL="109728" indent="0">
              <a:buNone/>
            </a:pPr>
            <a:r>
              <a:rPr lang="nl-NL" dirty="0" smtClean="0"/>
              <a:t>(</a:t>
            </a:r>
            <a:r>
              <a:rPr lang="nl-NL" u="sng" dirty="0" smtClean="0"/>
              <a:t>6000 – 1500) </a:t>
            </a:r>
            <a:r>
              <a:rPr lang="nl-NL" dirty="0" smtClean="0"/>
              <a:t>= </a:t>
            </a:r>
            <a:r>
              <a:rPr lang="nl-NL" b="1" dirty="0" smtClean="0">
                <a:solidFill>
                  <a:srgbClr val="19691D"/>
                </a:solidFill>
              </a:rPr>
              <a:t>€ 125</a:t>
            </a:r>
          </a:p>
          <a:p>
            <a:pPr marL="109728" indent="0">
              <a:buNone/>
            </a:pPr>
            <a:r>
              <a:rPr lang="nl-NL" dirty="0"/>
              <a:t> </a:t>
            </a:r>
            <a:r>
              <a:rPr lang="nl-NL" dirty="0" smtClean="0"/>
              <a:t>     (3 x 12)</a:t>
            </a:r>
            <a:endParaRPr lang="nl-NL" dirty="0"/>
          </a:p>
        </p:txBody>
      </p:sp>
      <p:sp>
        <p:nvSpPr>
          <p:cNvPr id="3" name="Titel 2"/>
          <p:cNvSpPr>
            <a:spLocks noGrp="1"/>
          </p:cNvSpPr>
          <p:nvPr>
            <p:ph type="title"/>
          </p:nvPr>
        </p:nvSpPr>
        <p:spPr/>
        <p:txBody>
          <a:bodyPr/>
          <a:lstStyle/>
          <a:p>
            <a:r>
              <a:rPr lang="nl-NL" dirty="0" smtClean="0"/>
              <a:t>Vraag 14 antwoord</a:t>
            </a:r>
            <a:endParaRPr lang="nl-NL" dirty="0"/>
          </a:p>
        </p:txBody>
      </p:sp>
    </p:spTree>
    <p:extLst>
      <p:ext uri="{BB962C8B-B14F-4D97-AF65-F5344CB8AC3E}">
        <p14:creationId xmlns:p14="http://schemas.microsoft.com/office/powerpoint/2010/main" val="2509851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Welk van onderstaande uitgaven behoort tot de incidentele uitgaven?</a:t>
            </a:r>
          </a:p>
          <a:p>
            <a:endParaRPr lang="nl-NL" dirty="0"/>
          </a:p>
          <a:p>
            <a:pPr marL="109728" indent="0">
              <a:buNone/>
            </a:pPr>
            <a:r>
              <a:rPr lang="nl-NL" dirty="0" smtClean="0"/>
              <a:t>A:	De abonnementskosten van de mobiele 	telefoon</a:t>
            </a:r>
          </a:p>
          <a:p>
            <a:pPr marL="109728" indent="0">
              <a:buNone/>
            </a:pPr>
            <a:r>
              <a:rPr lang="nl-NL" dirty="0" smtClean="0"/>
              <a:t>B:	De boodschappen in de supermarkt</a:t>
            </a:r>
          </a:p>
          <a:p>
            <a:pPr marL="109728" indent="0">
              <a:buNone/>
            </a:pPr>
            <a:r>
              <a:rPr lang="nl-NL" dirty="0" smtClean="0"/>
              <a:t>C:	De reparatie aan de auto</a:t>
            </a:r>
          </a:p>
          <a:p>
            <a:pPr marL="109728" indent="0">
              <a:buNone/>
            </a:pPr>
            <a:r>
              <a:rPr lang="nl-NL" dirty="0" smtClean="0"/>
              <a:t>D:	Nieuwe kleren</a:t>
            </a:r>
            <a:endParaRPr lang="nl-NL" dirty="0"/>
          </a:p>
        </p:txBody>
      </p:sp>
      <p:sp>
        <p:nvSpPr>
          <p:cNvPr id="3" name="Titel 2"/>
          <p:cNvSpPr>
            <a:spLocks noGrp="1"/>
          </p:cNvSpPr>
          <p:nvPr>
            <p:ph type="title"/>
          </p:nvPr>
        </p:nvSpPr>
        <p:spPr/>
        <p:txBody>
          <a:bodyPr/>
          <a:lstStyle/>
          <a:p>
            <a:r>
              <a:rPr lang="nl-NL" dirty="0" smtClean="0"/>
              <a:t>Vraag 15</a:t>
            </a:r>
            <a:endParaRPr lang="nl-NL" dirty="0"/>
          </a:p>
        </p:txBody>
      </p:sp>
    </p:spTree>
    <p:extLst>
      <p:ext uri="{BB962C8B-B14F-4D97-AF65-F5344CB8AC3E}">
        <p14:creationId xmlns:p14="http://schemas.microsoft.com/office/powerpoint/2010/main" val="251503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Welk van onderstaande uitgaven behoort tot de incidentele uitgaven?</a:t>
            </a:r>
          </a:p>
          <a:p>
            <a:endParaRPr lang="nl-NL" dirty="0"/>
          </a:p>
          <a:p>
            <a:pPr marL="109728" indent="0">
              <a:buNone/>
            </a:pPr>
            <a:r>
              <a:rPr lang="nl-NL" dirty="0"/>
              <a:t>A:	De abonnementskosten van de mobiele 	telefoon</a:t>
            </a:r>
          </a:p>
          <a:p>
            <a:pPr marL="109728" indent="0">
              <a:buNone/>
            </a:pPr>
            <a:r>
              <a:rPr lang="nl-NL" dirty="0"/>
              <a:t>B:	De boodschappen in de supermarkt</a:t>
            </a:r>
          </a:p>
          <a:p>
            <a:pPr marL="109728" indent="0">
              <a:buNone/>
            </a:pPr>
            <a:r>
              <a:rPr lang="nl-NL" b="1" dirty="0">
                <a:solidFill>
                  <a:srgbClr val="19691D"/>
                </a:solidFill>
              </a:rPr>
              <a:t>C:	De reparatie aan de auto</a:t>
            </a:r>
          </a:p>
          <a:p>
            <a:pPr marL="109728" indent="0">
              <a:buNone/>
            </a:pPr>
            <a:r>
              <a:rPr lang="nl-NL" dirty="0"/>
              <a:t>D:	Nieuwe kleren</a:t>
            </a:r>
          </a:p>
          <a:p>
            <a:endParaRPr lang="nl-NL" dirty="0"/>
          </a:p>
        </p:txBody>
      </p:sp>
      <p:sp>
        <p:nvSpPr>
          <p:cNvPr id="3" name="Titel 2"/>
          <p:cNvSpPr>
            <a:spLocks noGrp="1"/>
          </p:cNvSpPr>
          <p:nvPr>
            <p:ph type="title"/>
          </p:nvPr>
        </p:nvSpPr>
        <p:spPr/>
        <p:txBody>
          <a:bodyPr/>
          <a:lstStyle/>
          <a:p>
            <a:r>
              <a:rPr lang="nl-NL" dirty="0" smtClean="0"/>
              <a:t>Vraag 15 antwoord</a:t>
            </a:r>
            <a:endParaRPr lang="nl-NL" dirty="0"/>
          </a:p>
        </p:txBody>
      </p:sp>
    </p:spTree>
    <p:extLst>
      <p:ext uri="{BB962C8B-B14F-4D97-AF65-F5344CB8AC3E}">
        <p14:creationId xmlns:p14="http://schemas.microsoft.com/office/powerpoint/2010/main" val="164101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Maaike werkt in het weekend bij de H&amp;M. Ze verdient hiermee € 3,10 per uur. In een week werkt ze 8 uurtjes. Hoeveel verdient Maaike  per maand? Reken dan eerst uit hoeveel ze per week verdient!!</a:t>
            </a:r>
          </a:p>
          <a:p>
            <a:endParaRPr lang="nl-NL" dirty="0"/>
          </a:p>
          <a:p>
            <a:endParaRPr lang="nl-NL" dirty="0" smtClean="0"/>
          </a:p>
          <a:p>
            <a:endParaRPr lang="nl-NL" dirty="0"/>
          </a:p>
          <a:p>
            <a:endParaRPr lang="nl-NL" dirty="0"/>
          </a:p>
        </p:txBody>
      </p:sp>
      <p:sp>
        <p:nvSpPr>
          <p:cNvPr id="3" name="Titel 2"/>
          <p:cNvSpPr>
            <a:spLocks noGrp="1"/>
          </p:cNvSpPr>
          <p:nvPr>
            <p:ph type="title"/>
          </p:nvPr>
        </p:nvSpPr>
        <p:spPr/>
        <p:txBody>
          <a:bodyPr>
            <a:normAutofit/>
          </a:bodyPr>
          <a:lstStyle/>
          <a:p>
            <a:r>
              <a:rPr lang="nl-NL" dirty="0" smtClean="0"/>
              <a:t>Vraag 16			</a:t>
            </a:r>
            <a:r>
              <a:rPr lang="nl-NL" sz="2700" u="sng" dirty="0" smtClean="0"/>
              <a:t>(maximaal 3 punten)</a:t>
            </a:r>
            <a:endParaRPr lang="nl-NL" u="sng"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6345" y="3356992"/>
            <a:ext cx="4400169" cy="29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5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Per week verdient Maaike: 3,10 x 8 = € 24,80</a:t>
            </a:r>
          </a:p>
          <a:p>
            <a:endParaRPr lang="nl-NL" dirty="0"/>
          </a:p>
          <a:p>
            <a:r>
              <a:rPr lang="nl-NL" dirty="0" smtClean="0"/>
              <a:t>Per maand verdient Maaike: 24,80 x 52 : 12 = </a:t>
            </a:r>
            <a:r>
              <a:rPr lang="nl-NL" b="1" dirty="0" smtClean="0">
                <a:solidFill>
                  <a:srgbClr val="19691D"/>
                </a:solidFill>
              </a:rPr>
              <a:t>€ 107,47</a:t>
            </a:r>
            <a:endParaRPr lang="nl-NL" b="1" dirty="0">
              <a:solidFill>
                <a:srgbClr val="19691D"/>
              </a:solidFill>
            </a:endParaRPr>
          </a:p>
        </p:txBody>
      </p:sp>
      <p:sp>
        <p:nvSpPr>
          <p:cNvPr id="3" name="Titel 2"/>
          <p:cNvSpPr>
            <a:spLocks noGrp="1"/>
          </p:cNvSpPr>
          <p:nvPr>
            <p:ph type="title"/>
          </p:nvPr>
        </p:nvSpPr>
        <p:spPr/>
        <p:txBody>
          <a:bodyPr/>
          <a:lstStyle/>
          <a:p>
            <a:r>
              <a:rPr lang="nl-NL" dirty="0" smtClean="0"/>
              <a:t>Vraag 16 antwoord</a:t>
            </a:r>
            <a:endParaRPr lang="nl-NL" dirty="0"/>
          </a:p>
        </p:txBody>
      </p:sp>
    </p:spTree>
    <p:extLst>
      <p:ext uri="{BB962C8B-B14F-4D97-AF65-F5344CB8AC3E}">
        <p14:creationId xmlns:p14="http://schemas.microsoft.com/office/powerpoint/2010/main" val="3028116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Hans zit in trede 11. Hoeveel euro premie betaalt Hans per maand. De Bruto – premie is € 85.</a:t>
            </a:r>
          </a:p>
          <a:p>
            <a:endParaRPr lang="nl-NL" dirty="0"/>
          </a:p>
          <a:p>
            <a:endParaRPr lang="nl-NL" dirty="0"/>
          </a:p>
        </p:txBody>
      </p:sp>
      <p:sp>
        <p:nvSpPr>
          <p:cNvPr id="3" name="Titel 2"/>
          <p:cNvSpPr>
            <a:spLocks noGrp="1"/>
          </p:cNvSpPr>
          <p:nvPr>
            <p:ph type="title"/>
          </p:nvPr>
        </p:nvSpPr>
        <p:spPr/>
        <p:txBody>
          <a:bodyPr>
            <a:normAutofit/>
          </a:bodyPr>
          <a:lstStyle/>
          <a:p>
            <a:r>
              <a:rPr lang="nl-NL" dirty="0" smtClean="0"/>
              <a:t>Vraag 17			</a:t>
            </a:r>
            <a:r>
              <a:rPr lang="nl-NL" sz="2700" u="sng" dirty="0" smtClean="0"/>
              <a:t>(Maximaal 2 punten)</a:t>
            </a:r>
            <a:endParaRPr lang="nl-NL" u="sng" dirty="0"/>
          </a:p>
        </p:txBody>
      </p:sp>
      <p:pic>
        <p:nvPicPr>
          <p:cNvPr id="3074" name="Picture 2" descr="C:\Users\Sjoerd\Dropbox\Blariacum\Economisch Bekeken\Wintoetsen\Hoofdstuktoetsen KADER\Hoofdstuk 3 Geld over en te kort\0000047179_digitoes-H3-zip\501450 03 2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968" y="2396776"/>
            <a:ext cx="3995936" cy="490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8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Trede 11 betekent 60% korting</a:t>
            </a:r>
          </a:p>
          <a:p>
            <a:endParaRPr lang="nl-NL" dirty="0"/>
          </a:p>
          <a:p>
            <a:r>
              <a:rPr lang="nl-NL" dirty="0" smtClean="0"/>
              <a:t>85 : 100 = 0,85 (1%)</a:t>
            </a:r>
          </a:p>
          <a:p>
            <a:endParaRPr lang="nl-NL" dirty="0"/>
          </a:p>
          <a:p>
            <a:r>
              <a:rPr lang="nl-NL" dirty="0" smtClean="0"/>
              <a:t>0,85 x 60 = € 51</a:t>
            </a:r>
          </a:p>
          <a:p>
            <a:endParaRPr lang="nl-NL" dirty="0"/>
          </a:p>
          <a:p>
            <a:r>
              <a:rPr lang="nl-NL" dirty="0" smtClean="0"/>
              <a:t>85-51 = </a:t>
            </a:r>
            <a:r>
              <a:rPr lang="nl-NL" b="1" dirty="0" smtClean="0">
                <a:solidFill>
                  <a:srgbClr val="19691D"/>
                </a:solidFill>
              </a:rPr>
              <a:t>€ 34</a:t>
            </a:r>
            <a:endParaRPr lang="nl-NL" b="1" dirty="0">
              <a:solidFill>
                <a:srgbClr val="19691D"/>
              </a:solidFill>
            </a:endParaRPr>
          </a:p>
        </p:txBody>
      </p:sp>
      <p:sp>
        <p:nvSpPr>
          <p:cNvPr id="3" name="Titel 2"/>
          <p:cNvSpPr>
            <a:spLocks noGrp="1"/>
          </p:cNvSpPr>
          <p:nvPr>
            <p:ph type="title"/>
          </p:nvPr>
        </p:nvSpPr>
        <p:spPr/>
        <p:txBody>
          <a:bodyPr/>
          <a:lstStyle/>
          <a:p>
            <a:r>
              <a:rPr lang="nl-NL" dirty="0" smtClean="0"/>
              <a:t>Vraag 17 antwoord</a:t>
            </a:r>
            <a:endParaRPr lang="nl-NL" dirty="0"/>
          </a:p>
        </p:txBody>
      </p:sp>
    </p:spTree>
    <p:extLst>
      <p:ext uri="{BB962C8B-B14F-4D97-AF65-F5344CB8AC3E}">
        <p14:creationId xmlns:p14="http://schemas.microsoft.com/office/powerpoint/2010/main" val="61417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Pacht – rente – dividend, zijn voorbeelden van inkomsten uit:</a:t>
            </a:r>
          </a:p>
          <a:p>
            <a:endParaRPr lang="nl-NL" dirty="0"/>
          </a:p>
          <a:p>
            <a:pPr marL="109728" indent="0">
              <a:buNone/>
            </a:pPr>
            <a:r>
              <a:rPr lang="nl-NL" dirty="0" smtClean="0"/>
              <a:t>A:	Arbeid</a:t>
            </a:r>
          </a:p>
          <a:p>
            <a:pPr marL="109728" indent="0">
              <a:buNone/>
            </a:pPr>
            <a:r>
              <a:rPr lang="nl-NL" dirty="0" smtClean="0"/>
              <a:t>B:	Overdrachtsinkomen</a:t>
            </a:r>
          </a:p>
          <a:p>
            <a:pPr marL="109728" indent="0">
              <a:buNone/>
            </a:pPr>
            <a:r>
              <a:rPr lang="nl-NL" dirty="0" smtClean="0"/>
              <a:t>C:	Bezit</a:t>
            </a:r>
          </a:p>
          <a:p>
            <a:pPr marL="109728" indent="0">
              <a:buNone/>
            </a:pPr>
            <a:r>
              <a:rPr lang="nl-NL" dirty="0" smtClean="0"/>
              <a:t>D:	Natura</a:t>
            </a:r>
            <a:endParaRPr lang="nl-NL" dirty="0"/>
          </a:p>
        </p:txBody>
      </p:sp>
      <p:sp>
        <p:nvSpPr>
          <p:cNvPr id="3" name="Titel 2"/>
          <p:cNvSpPr>
            <a:spLocks noGrp="1"/>
          </p:cNvSpPr>
          <p:nvPr>
            <p:ph type="title"/>
          </p:nvPr>
        </p:nvSpPr>
        <p:spPr/>
        <p:txBody>
          <a:bodyPr/>
          <a:lstStyle/>
          <a:p>
            <a:r>
              <a:rPr lang="nl-NL" dirty="0" smtClean="0"/>
              <a:t>Vraag 18</a:t>
            </a:r>
            <a:endParaRPr lang="nl-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5976" y="4365104"/>
            <a:ext cx="4211960" cy="1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1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Pacht – rente – dividend, zijn voorbeelden van inkomsten uit:</a:t>
            </a:r>
          </a:p>
          <a:p>
            <a:endParaRPr lang="nl-NL" dirty="0"/>
          </a:p>
          <a:p>
            <a:pPr marL="109728" indent="0">
              <a:buNone/>
            </a:pPr>
            <a:r>
              <a:rPr lang="nl-NL" dirty="0"/>
              <a:t>A:	Arbeid</a:t>
            </a:r>
          </a:p>
          <a:p>
            <a:pPr marL="109728" indent="0">
              <a:buNone/>
            </a:pPr>
            <a:r>
              <a:rPr lang="nl-NL" dirty="0"/>
              <a:t>B:	Overdrachtsinkomen</a:t>
            </a:r>
          </a:p>
          <a:p>
            <a:pPr marL="109728" indent="0">
              <a:buNone/>
            </a:pPr>
            <a:r>
              <a:rPr lang="nl-NL" b="1" dirty="0">
                <a:solidFill>
                  <a:srgbClr val="19691D"/>
                </a:solidFill>
              </a:rPr>
              <a:t>C:	Bezit</a:t>
            </a:r>
          </a:p>
          <a:p>
            <a:pPr marL="109728" indent="0">
              <a:buNone/>
            </a:pPr>
            <a:r>
              <a:rPr lang="nl-NL" dirty="0"/>
              <a:t>D:	Natura</a:t>
            </a:r>
          </a:p>
          <a:p>
            <a:endParaRPr lang="nl-NL" dirty="0"/>
          </a:p>
        </p:txBody>
      </p:sp>
      <p:sp>
        <p:nvSpPr>
          <p:cNvPr id="3" name="Titel 2"/>
          <p:cNvSpPr>
            <a:spLocks noGrp="1"/>
          </p:cNvSpPr>
          <p:nvPr>
            <p:ph type="title"/>
          </p:nvPr>
        </p:nvSpPr>
        <p:spPr/>
        <p:txBody>
          <a:bodyPr/>
          <a:lstStyle/>
          <a:p>
            <a:r>
              <a:rPr lang="nl-NL" dirty="0" smtClean="0"/>
              <a:t>Vraag 18 antwoord</a:t>
            </a:r>
            <a:endParaRPr lang="nl-NL" dirty="0"/>
          </a:p>
        </p:txBody>
      </p:sp>
    </p:spTree>
    <p:extLst>
      <p:ext uri="{BB962C8B-B14F-4D97-AF65-F5344CB8AC3E}">
        <p14:creationId xmlns:p14="http://schemas.microsoft.com/office/powerpoint/2010/main" val="2064751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Victor zit dit jaar in trede 8. Hij heeft dit jaar per ongeluk een keer tegen een andere auto aangereden. Hoeveel procent korting krijgt Victor volgend jaar MINDER dan dit jaar?</a:t>
            </a:r>
          </a:p>
        </p:txBody>
      </p:sp>
      <p:sp>
        <p:nvSpPr>
          <p:cNvPr id="3" name="Titel 2"/>
          <p:cNvSpPr>
            <a:spLocks noGrp="1"/>
          </p:cNvSpPr>
          <p:nvPr>
            <p:ph type="title"/>
          </p:nvPr>
        </p:nvSpPr>
        <p:spPr/>
        <p:txBody>
          <a:bodyPr/>
          <a:lstStyle/>
          <a:p>
            <a:r>
              <a:rPr lang="nl-NL" dirty="0" smtClean="0"/>
              <a:t>Vraag 19</a:t>
            </a:r>
            <a:endParaRPr lang="nl-NL"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952" y="3169243"/>
            <a:ext cx="3992563"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13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Wat is een overdrachtsinkomen?</a:t>
            </a:r>
          </a:p>
          <a:p>
            <a:endParaRPr lang="nl-NL" dirty="0"/>
          </a:p>
          <a:p>
            <a:pPr marL="109728" indent="0">
              <a:buNone/>
            </a:pPr>
            <a:r>
              <a:rPr lang="nl-NL" dirty="0" smtClean="0"/>
              <a:t>A:	Inkomen dat je extra krijgt van je baas</a:t>
            </a:r>
          </a:p>
          <a:p>
            <a:pPr marL="109728" indent="0">
              <a:buNone/>
            </a:pPr>
            <a:r>
              <a:rPr lang="nl-NL" dirty="0" smtClean="0"/>
              <a:t>B:	Inkomen dat je krijgt van de overheid </a:t>
            </a:r>
          </a:p>
          <a:p>
            <a:pPr marL="109728" indent="0">
              <a:buNone/>
            </a:pPr>
            <a:r>
              <a:rPr lang="nl-NL" dirty="0"/>
              <a:t>	</a:t>
            </a:r>
            <a:r>
              <a:rPr lang="nl-NL" dirty="0" smtClean="0"/>
              <a:t>door te werken</a:t>
            </a:r>
          </a:p>
          <a:p>
            <a:pPr marL="109728" indent="0">
              <a:buNone/>
            </a:pPr>
            <a:r>
              <a:rPr lang="nl-NL" dirty="0" smtClean="0"/>
              <a:t>C:	Inkomen dat je extra krijgt van het 	verhuren van een vakantiehuisje</a:t>
            </a:r>
          </a:p>
          <a:p>
            <a:pPr marL="109728" indent="0">
              <a:buNone/>
            </a:pPr>
            <a:r>
              <a:rPr lang="nl-NL" dirty="0" smtClean="0"/>
              <a:t>D:	Inkomen dat je krijgt van de overheid 	zonder een tegenprestatie te leveren</a:t>
            </a:r>
            <a:endParaRPr lang="nl-NL" dirty="0"/>
          </a:p>
        </p:txBody>
      </p:sp>
      <p:sp>
        <p:nvSpPr>
          <p:cNvPr id="3" name="Titel 2"/>
          <p:cNvSpPr>
            <a:spLocks noGrp="1"/>
          </p:cNvSpPr>
          <p:nvPr>
            <p:ph type="title"/>
          </p:nvPr>
        </p:nvSpPr>
        <p:spPr/>
        <p:txBody>
          <a:bodyPr/>
          <a:lstStyle/>
          <a:p>
            <a:r>
              <a:rPr lang="nl-NL" dirty="0" smtClean="0"/>
              <a:t>Vraag 1</a:t>
            </a:r>
            <a:endParaRPr lang="nl-NL" dirty="0"/>
          </a:p>
        </p:txBody>
      </p:sp>
    </p:spTree>
    <p:extLst>
      <p:ext uri="{BB962C8B-B14F-4D97-AF65-F5344CB8AC3E}">
        <p14:creationId xmlns:p14="http://schemas.microsoft.com/office/powerpoint/2010/main" val="598285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Korting dit jaar bij trede 8  = 45%</a:t>
            </a:r>
          </a:p>
          <a:p>
            <a:endParaRPr lang="nl-NL" dirty="0"/>
          </a:p>
          <a:p>
            <a:r>
              <a:rPr lang="nl-NL" dirty="0" smtClean="0"/>
              <a:t>Door 1 x schade ga je terug naar trede 4</a:t>
            </a:r>
          </a:p>
          <a:p>
            <a:endParaRPr lang="nl-NL" dirty="0"/>
          </a:p>
          <a:p>
            <a:r>
              <a:rPr lang="nl-NL" dirty="0" smtClean="0"/>
              <a:t>Korting bij trede 4 =  10%</a:t>
            </a:r>
          </a:p>
          <a:p>
            <a:endParaRPr lang="nl-NL" dirty="0"/>
          </a:p>
          <a:p>
            <a:r>
              <a:rPr lang="nl-NL" dirty="0" smtClean="0"/>
              <a:t>Victor krijgt dus 35% minder korting</a:t>
            </a:r>
            <a:endParaRPr lang="nl-NL" dirty="0"/>
          </a:p>
        </p:txBody>
      </p:sp>
      <p:sp>
        <p:nvSpPr>
          <p:cNvPr id="3" name="Titel 2"/>
          <p:cNvSpPr>
            <a:spLocks noGrp="1"/>
          </p:cNvSpPr>
          <p:nvPr>
            <p:ph type="title"/>
          </p:nvPr>
        </p:nvSpPr>
        <p:spPr/>
        <p:txBody>
          <a:bodyPr/>
          <a:lstStyle/>
          <a:p>
            <a:r>
              <a:rPr lang="nl-NL" dirty="0" smtClean="0"/>
              <a:t>Vraag 19 antwoord</a:t>
            </a:r>
            <a:endParaRPr lang="nl-NL" dirty="0"/>
          </a:p>
        </p:txBody>
      </p:sp>
    </p:spTree>
    <p:extLst>
      <p:ext uri="{BB962C8B-B14F-4D97-AF65-F5344CB8AC3E}">
        <p14:creationId xmlns:p14="http://schemas.microsoft.com/office/powerpoint/2010/main" val="1967398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a:bodyPr>
          <a:lstStyle/>
          <a:p>
            <a:r>
              <a:rPr lang="nl-NL" dirty="0" smtClean="0"/>
              <a:t>Klas 3G + 3H toets op 16 december het 5</a:t>
            </a:r>
            <a:r>
              <a:rPr lang="nl-NL" baseline="30000" dirty="0" smtClean="0"/>
              <a:t>de</a:t>
            </a:r>
            <a:r>
              <a:rPr lang="nl-NL" dirty="0" smtClean="0"/>
              <a:t> uur</a:t>
            </a:r>
          </a:p>
          <a:p>
            <a:r>
              <a:rPr lang="nl-NL" dirty="0" smtClean="0"/>
              <a:t>Klas 3F op 18 december het 1</a:t>
            </a:r>
            <a:r>
              <a:rPr lang="nl-NL" baseline="30000" dirty="0" smtClean="0"/>
              <a:t>ste</a:t>
            </a:r>
            <a:r>
              <a:rPr lang="nl-NL" dirty="0" smtClean="0"/>
              <a:t> uur</a:t>
            </a:r>
          </a:p>
          <a:p>
            <a:endParaRPr lang="nl-NL" dirty="0"/>
          </a:p>
          <a:p>
            <a:r>
              <a:rPr lang="nl-NL" dirty="0" smtClean="0"/>
              <a:t>Zorg voor pen en rekenmachine!</a:t>
            </a:r>
          </a:p>
          <a:p>
            <a:endParaRPr lang="nl-NL" dirty="0"/>
          </a:p>
          <a:p>
            <a:r>
              <a:rPr lang="nl-NL" b="1" u="sng" dirty="0" smtClean="0"/>
              <a:t>Download alle </a:t>
            </a:r>
            <a:r>
              <a:rPr lang="nl-NL" b="1" u="sng" dirty="0" err="1" smtClean="0"/>
              <a:t>powerpoints</a:t>
            </a:r>
            <a:r>
              <a:rPr lang="nl-NL" b="1" u="sng" dirty="0" smtClean="0"/>
              <a:t>!</a:t>
            </a:r>
          </a:p>
          <a:p>
            <a:pPr>
              <a:buFontTx/>
              <a:buChar char="-"/>
            </a:pPr>
            <a:r>
              <a:rPr lang="nl-NL" dirty="0" smtClean="0"/>
              <a:t>Paragraaf 1+2 </a:t>
            </a:r>
            <a:r>
              <a:rPr lang="nl-NL" dirty="0" smtClean="0">
                <a:sym typeface="Wingdings" pitchFamily="2" charset="2"/>
              </a:rPr>
              <a:t> Kinderboek training week 3</a:t>
            </a:r>
          </a:p>
          <a:p>
            <a:pPr>
              <a:buFontTx/>
              <a:buChar char="-"/>
            </a:pPr>
            <a:r>
              <a:rPr lang="nl-NL" dirty="0" smtClean="0">
                <a:sym typeface="Wingdings" pitchFamily="2" charset="2"/>
              </a:rPr>
              <a:t>Paragraaf 3+1  Kinderboek training week 4</a:t>
            </a:r>
          </a:p>
          <a:p>
            <a:pPr>
              <a:buFontTx/>
              <a:buChar char="-"/>
            </a:pPr>
            <a:r>
              <a:rPr lang="nl-NL" dirty="0" smtClean="0">
                <a:sym typeface="Wingdings" pitchFamily="2" charset="2"/>
              </a:rPr>
              <a:t>Paragraaf 5+6+7  </a:t>
            </a:r>
            <a:r>
              <a:rPr lang="nl-NL" dirty="0" err="1" smtClean="0">
                <a:sym typeface="Wingdings" pitchFamily="2" charset="2"/>
              </a:rPr>
              <a:t>Serious</a:t>
            </a:r>
            <a:r>
              <a:rPr lang="nl-NL" dirty="0" smtClean="0">
                <a:sym typeface="Wingdings" pitchFamily="2" charset="2"/>
              </a:rPr>
              <a:t> </a:t>
            </a:r>
            <a:r>
              <a:rPr lang="nl-NL" dirty="0" err="1" smtClean="0">
                <a:sym typeface="Wingdings" pitchFamily="2" charset="2"/>
              </a:rPr>
              <a:t>request</a:t>
            </a:r>
            <a:r>
              <a:rPr lang="nl-NL" dirty="0" smtClean="0">
                <a:sym typeface="Wingdings" pitchFamily="2" charset="2"/>
              </a:rPr>
              <a:t> training</a:t>
            </a:r>
          </a:p>
          <a:p>
            <a:pPr>
              <a:buFontTx/>
              <a:buChar char="-"/>
            </a:pPr>
            <a:r>
              <a:rPr lang="nl-NL" dirty="0" smtClean="0">
                <a:sym typeface="Wingdings" pitchFamily="2" charset="2"/>
              </a:rPr>
              <a:t>Extra verzekeren  </a:t>
            </a:r>
            <a:r>
              <a:rPr lang="nl-NL" dirty="0" err="1">
                <a:sym typeface="Wingdings" pitchFamily="2" charset="2"/>
              </a:rPr>
              <a:t>S</a:t>
            </a:r>
            <a:r>
              <a:rPr lang="nl-NL" dirty="0" err="1" smtClean="0">
                <a:sym typeface="Wingdings" pitchFamily="2" charset="2"/>
              </a:rPr>
              <a:t>erious</a:t>
            </a:r>
            <a:r>
              <a:rPr lang="nl-NL" dirty="0" smtClean="0">
                <a:sym typeface="Wingdings" pitchFamily="2" charset="2"/>
              </a:rPr>
              <a:t> </a:t>
            </a:r>
            <a:r>
              <a:rPr lang="nl-NL" dirty="0" err="1" smtClean="0">
                <a:sym typeface="Wingdings" pitchFamily="2" charset="2"/>
              </a:rPr>
              <a:t>request</a:t>
            </a:r>
            <a:r>
              <a:rPr lang="nl-NL" dirty="0" smtClean="0">
                <a:sym typeface="Wingdings" pitchFamily="2" charset="2"/>
              </a:rPr>
              <a:t> training</a:t>
            </a:r>
            <a:endParaRPr lang="nl-NL" dirty="0"/>
          </a:p>
        </p:txBody>
      </p:sp>
      <p:sp>
        <p:nvSpPr>
          <p:cNvPr id="3" name="Titel 2"/>
          <p:cNvSpPr>
            <a:spLocks noGrp="1"/>
          </p:cNvSpPr>
          <p:nvPr>
            <p:ph type="title"/>
          </p:nvPr>
        </p:nvSpPr>
        <p:spPr/>
        <p:txBody>
          <a:bodyPr/>
          <a:lstStyle/>
          <a:p>
            <a:r>
              <a:rPr lang="nl-NL" dirty="0" smtClean="0"/>
              <a:t>TOETS</a:t>
            </a:r>
            <a:endParaRPr lang="nl-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1988840"/>
            <a:ext cx="2679214" cy="19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26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Wat is een overdrachtsinkomen?</a:t>
            </a:r>
          </a:p>
          <a:p>
            <a:endParaRPr lang="nl-NL" dirty="0"/>
          </a:p>
          <a:p>
            <a:pPr marL="109728" indent="0">
              <a:buNone/>
            </a:pPr>
            <a:r>
              <a:rPr lang="nl-NL" dirty="0"/>
              <a:t>A:	Inkomen dat je extra krijgt van je baas</a:t>
            </a:r>
          </a:p>
          <a:p>
            <a:pPr marL="109728" indent="0">
              <a:buNone/>
            </a:pPr>
            <a:r>
              <a:rPr lang="nl-NL" dirty="0"/>
              <a:t>B:	Inkomen dat je krijgt van de overheid </a:t>
            </a:r>
          </a:p>
          <a:p>
            <a:pPr marL="109728" indent="0">
              <a:buNone/>
            </a:pPr>
            <a:r>
              <a:rPr lang="nl-NL" dirty="0"/>
              <a:t>	door te werken</a:t>
            </a:r>
          </a:p>
          <a:p>
            <a:pPr marL="109728" indent="0">
              <a:buNone/>
            </a:pPr>
            <a:r>
              <a:rPr lang="nl-NL" dirty="0"/>
              <a:t>C:	Inkomen dat je extra krijgt van het 	verhuren van een vakantiehuisje</a:t>
            </a:r>
          </a:p>
          <a:p>
            <a:pPr marL="109728" indent="0">
              <a:buNone/>
            </a:pPr>
            <a:r>
              <a:rPr lang="nl-NL" b="1" dirty="0">
                <a:solidFill>
                  <a:srgbClr val="19691D"/>
                </a:solidFill>
              </a:rPr>
              <a:t>D:	Inkomen dat je krijgt van de overheid 	zonder een tegenprestatie te leveren</a:t>
            </a:r>
          </a:p>
          <a:p>
            <a:endParaRPr lang="nl-NL" b="1" dirty="0">
              <a:solidFill>
                <a:srgbClr val="92D050"/>
              </a:solidFill>
            </a:endParaRPr>
          </a:p>
        </p:txBody>
      </p:sp>
      <p:sp>
        <p:nvSpPr>
          <p:cNvPr id="3" name="Titel 2"/>
          <p:cNvSpPr>
            <a:spLocks noGrp="1"/>
          </p:cNvSpPr>
          <p:nvPr>
            <p:ph type="title"/>
          </p:nvPr>
        </p:nvSpPr>
        <p:spPr/>
        <p:txBody>
          <a:bodyPr/>
          <a:lstStyle/>
          <a:p>
            <a:r>
              <a:rPr lang="nl-NL" dirty="0" smtClean="0"/>
              <a:t>Vraag 1 antwoord</a:t>
            </a:r>
            <a:endParaRPr lang="nl-NL" dirty="0"/>
          </a:p>
        </p:txBody>
      </p:sp>
    </p:spTree>
    <p:extLst>
      <p:ext uri="{BB962C8B-B14F-4D97-AF65-F5344CB8AC3E}">
        <p14:creationId xmlns:p14="http://schemas.microsoft.com/office/powerpoint/2010/main" val="333615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Budgetteren is?</a:t>
            </a:r>
          </a:p>
          <a:p>
            <a:endParaRPr lang="nl-NL" dirty="0"/>
          </a:p>
          <a:p>
            <a:pPr marL="109728" indent="0">
              <a:buNone/>
            </a:pPr>
            <a:r>
              <a:rPr lang="nl-NL" dirty="0" smtClean="0"/>
              <a:t>A:	Het verkrijgen van extra inkomsten</a:t>
            </a:r>
          </a:p>
          <a:p>
            <a:pPr marL="109728" indent="0">
              <a:buNone/>
            </a:pPr>
            <a:r>
              <a:rPr lang="nl-NL" dirty="0" smtClean="0"/>
              <a:t>B:	Het op elkaar afstemmen van de 	inkomsten en uitgaven</a:t>
            </a:r>
          </a:p>
          <a:p>
            <a:pPr marL="109728" indent="0">
              <a:buNone/>
            </a:pPr>
            <a:r>
              <a:rPr lang="nl-NL" dirty="0" smtClean="0"/>
              <a:t>C:	Bezuinigen op de uitgaven</a:t>
            </a:r>
          </a:p>
          <a:p>
            <a:pPr marL="109728" indent="0">
              <a:buNone/>
            </a:pPr>
            <a:r>
              <a:rPr lang="nl-NL" dirty="0" smtClean="0"/>
              <a:t>D:	Geld lenen om meer te kunnen uitgeven</a:t>
            </a:r>
            <a:endParaRPr lang="nl-NL" dirty="0"/>
          </a:p>
        </p:txBody>
      </p:sp>
      <p:sp>
        <p:nvSpPr>
          <p:cNvPr id="3" name="Titel 2"/>
          <p:cNvSpPr>
            <a:spLocks noGrp="1"/>
          </p:cNvSpPr>
          <p:nvPr>
            <p:ph type="title"/>
          </p:nvPr>
        </p:nvSpPr>
        <p:spPr/>
        <p:txBody>
          <a:bodyPr/>
          <a:lstStyle/>
          <a:p>
            <a:r>
              <a:rPr lang="nl-NL" dirty="0" smtClean="0"/>
              <a:t>Vraag 2</a:t>
            </a:r>
            <a:endParaRPr lang="nl-NL"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0"/>
            <a:ext cx="2133207" cy="222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07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Budgetteren is?</a:t>
            </a:r>
          </a:p>
          <a:p>
            <a:endParaRPr lang="nl-NL" dirty="0"/>
          </a:p>
          <a:p>
            <a:pPr marL="109728" indent="0">
              <a:buNone/>
            </a:pPr>
            <a:r>
              <a:rPr lang="nl-NL" dirty="0"/>
              <a:t>A:	Het verkrijgen van extra inkomsten</a:t>
            </a:r>
          </a:p>
          <a:p>
            <a:pPr marL="109728" indent="0">
              <a:buNone/>
            </a:pPr>
            <a:r>
              <a:rPr lang="nl-NL" b="1" dirty="0">
                <a:solidFill>
                  <a:srgbClr val="19691D"/>
                </a:solidFill>
              </a:rPr>
              <a:t>B:	Het op elkaar afstemmen van de 	inkomsten en uitgaven</a:t>
            </a:r>
          </a:p>
          <a:p>
            <a:pPr marL="109728" indent="0">
              <a:buNone/>
            </a:pPr>
            <a:r>
              <a:rPr lang="nl-NL" dirty="0"/>
              <a:t>C:	Bezuinigen op de uitgaven</a:t>
            </a:r>
          </a:p>
          <a:p>
            <a:pPr marL="109728" indent="0">
              <a:buNone/>
            </a:pPr>
            <a:r>
              <a:rPr lang="nl-NL" dirty="0"/>
              <a:t>D:	Geld lenen om meer te kunnen uitgeven</a:t>
            </a:r>
          </a:p>
          <a:p>
            <a:endParaRPr lang="nl-NL" dirty="0"/>
          </a:p>
        </p:txBody>
      </p:sp>
      <p:sp>
        <p:nvSpPr>
          <p:cNvPr id="3" name="Titel 2"/>
          <p:cNvSpPr>
            <a:spLocks noGrp="1"/>
          </p:cNvSpPr>
          <p:nvPr>
            <p:ph type="title"/>
          </p:nvPr>
        </p:nvSpPr>
        <p:spPr/>
        <p:txBody>
          <a:bodyPr/>
          <a:lstStyle/>
          <a:p>
            <a:r>
              <a:rPr lang="nl-NL" dirty="0" smtClean="0"/>
              <a:t>Vraag 2 antwoord</a:t>
            </a:r>
            <a:endParaRPr lang="nl-NL" dirty="0"/>
          </a:p>
        </p:txBody>
      </p:sp>
    </p:spTree>
    <p:extLst>
      <p:ext uri="{BB962C8B-B14F-4D97-AF65-F5344CB8AC3E}">
        <p14:creationId xmlns:p14="http://schemas.microsoft.com/office/powerpoint/2010/main" val="72518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Reken uit:</a:t>
            </a:r>
          </a:p>
          <a:p>
            <a:endParaRPr lang="nl-NL" dirty="0"/>
          </a:p>
          <a:p>
            <a:pPr marL="109728" indent="0">
              <a:buNone/>
            </a:pPr>
            <a:r>
              <a:rPr lang="nl-NL" dirty="0" smtClean="0"/>
              <a:t>Een vrachtwagen wordt gekocht voor € 5000. Deze vrachtwagen heeft een verwachte gebruiksduur van 5 jaar. Na deze 5 jaar moet een nieuwe vrachtwagen gekocht worden, verwacht wordt dat deze nieuwe vrachtwagen € 6000 gaat kosten. Voor de oude vrachtwagen verwacht men nog € 500 terug te krijgen.</a:t>
            </a:r>
          </a:p>
          <a:p>
            <a:pPr marL="109728" indent="0">
              <a:buNone/>
            </a:pPr>
            <a:r>
              <a:rPr lang="nl-NL" i="1" dirty="0" smtClean="0"/>
              <a:t>Wat moet je per maand reserveren?</a:t>
            </a:r>
          </a:p>
          <a:p>
            <a:pPr marL="109728" indent="0">
              <a:buNone/>
            </a:pPr>
            <a:endParaRPr lang="nl-NL" dirty="0"/>
          </a:p>
        </p:txBody>
      </p:sp>
      <p:sp>
        <p:nvSpPr>
          <p:cNvPr id="3" name="Titel 2"/>
          <p:cNvSpPr>
            <a:spLocks noGrp="1"/>
          </p:cNvSpPr>
          <p:nvPr>
            <p:ph type="title"/>
          </p:nvPr>
        </p:nvSpPr>
        <p:spPr/>
        <p:txBody>
          <a:bodyPr>
            <a:normAutofit fontScale="90000"/>
          </a:bodyPr>
          <a:lstStyle/>
          <a:p>
            <a:r>
              <a:rPr lang="nl-NL" dirty="0" smtClean="0"/>
              <a:t>Vraag 3			</a:t>
            </a:r>
            <a:r>
              <a:rPr lang="nl-NL" sz="3600" u="sng" dirty="0" smtClean="0"/>
              <a:t>(Maximaal 4 punten)</a:t>
            </a:r>
            <a:endParaRPr lang="nl-NL" sz="3600" u="sng" dirty="0"/>
          </a:p>
        </p:txBody>
      </p:sp>
    </p:spTree>
    <p:extLst>
      <p:ext uri="{BB962C8B-B14F-4D97-AF65-F5344CB8AC3E}">
        <p14:creationId xmlns:p14="http://schemas.microsoft.com/office/powerpoint/2010/main" val="36091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NL" dirty="0" smtClean="0"/>
              <a:t>Vervangingswaarde </a:t>
            </a:r>
            <a:r>
              <a:rPr lang="nl-NL" dirty="0" smtClean="0">
                <a:sym typeface="Wingdings" pitchFamily="2" charset="2"/>
              </a:rPr>
              <a:t> € 6000, dit moeten we dus reserveren</a:t>
            </a:r>
          </a:p>
          <a:p>
            <a:r>
              <a:rPr lang="nl-NL" dirty="0" smtClean="0">
                <a:sym typeface="Wingdings" pitchFamily="2" charset="2"/>
              </a:rPr>
              <a:t>Restwaarde  € 500</a:t>
            </a:r>
          </a:p>
          <a:p>
            <a:r>
              <a:rPr lang="nl-NL" dirty="0" smtClean="0">
                <a:sym typeface="Wingdings" pitchFamily="2" charset="2"/>
              </a:rPr>
              <a:t>Gebruiksduur  5 jaar</a:t>
            </a:r>
          </a:p>
          <a:p>
            <a:endParaRPr lang="nl-NL" dirty="0">
              <a:sym typeface="Wingdings" pitchFamily="2" charset="2"/>
            </a:endParaRPr>
          </a:p>
          <a:p>
            <a:r>
              <a:rPr lang="nl-NL" dirty="0" smtClean="0">
                <a:sym typeface="Wingdings" pitchFamily="2" charset="2"/>
              </a:rPr>
              <a:t>Formule:</a:t>
            </a:r>
          </a:p>
          <a:p>
            <a:pPr marL="109728" indent="0">
              <a:buNone/>
            </a:pPr>
            <a:r>
              <a:rPr lang="nl-NL" u="sng" dirty="0" smtClean="0">
                <a:sym typeface="Wingdings" pitchFamily="2" charset="2"/>
              </a:rPr>
              <a:t>(vervangingswaarde – restwaarde) </a:t>
            </a:r>
          </a:p>
          <a:p>
            <a:pPr marL="109728" indent="0">
              <a:buNone/>
            </a:pPr>
            <a:r>
              <a:rPr lang="nl-NL" dirty="0" smtClean="0">
                <a:sym typeface="Wingdings" pitchFamily="2" charset="2"/>
              </a:rPr>
              <a:t>    Gebruikswaarde in maanden</a:t>
            </a:r>
          </a:p>
          <a:p>
            <a:pPr marL="109728" indent="0">
              <a:buNone/>
            </a:pPr>
            <a:endParaRPr lang="nl-NL" dirty="0">
              <a:sym typeface="Wingdings" pitchFamily="2" charset="2"/>
            </a:endParaRPr>
          </a:p>
          <a:p>
            <a:pPr marL="109728" indent="0">
              <a:buNone/>
            </a:pPr>
            <a:r>
              <a:rPr lang="nl-NL" u="sng" dirty="0" smtClean="0">
                <a:sym typeface="Wingdings" pitchFamily="2" charset="2"/>
              </a:rPr>
              <a:t>(6000 – 500) </a:t>
            </a:r>
            <a:r>
              <a:rPr lang="nl-NL" dirty="0" smtClean="0">
                <a:sym typeface="Wingdings" pitchFamily="2" charset="2"/>
              </a:rPr>
              <a:t> = </a:t>
            </a:r>
            <a:r>
              <a:rPr lang="nl-NL" b="1" dirty="0" smtClean="0">
                <a:solidFill>
                  <a:srgbClr val="19691D"/>
                </a:solidFill>
                <a:sym typeface="Wingdings" pitchFamily="2" charset="2"/>
              </a:rPr>
              <a:t>€ 91,67</a:t>
            </a:r>
            <a:endParaRPr lang="nl-NL" b="1" u="sng" dirty="0" smtClean="0">
              <a:solidFill>
                <a:srgbClr val="19691D"/>
              </a:solidFill>
              <a:sym typeface="Wingdings" pitchFamily="2" charset="2"/>
            </a:endParaRPr>
          </a:p>
          <a:p>
            <a:pPr marL="109728" indent="0">
              <a:buNone/>
            </a:pPr>
            <a:r>
              <a:rPr lang="nl-NL" dirty="0">
                <a:sym typeface="Wingdings" pitchFamily="2" charset="2"/>
              </a:rPr>
              <a:t> </a:t>
            </a:r>
            <a:r>
              <a:rPr lang="nl-NL" dirty="0" smtClean="0">
                <a:sym typeface="Wingdings" pitchFamily="2" charset="2"/>
              </a:rPr>
              <a:t>   (5 x 12)</a:t>
            </a:r>
            <a:endParaRPr lang="nl-NL" dirty="0"/>
          </a:p>
        </p:txBody>
      </p:sp>
      <p:sp>
        <p:nvSpPr>
          <p:cNvPr id="3" name="Titel 2"/>
          <p:cNvSpPr>
            <a:spLocks noGrp="1"/>
          </p:cNvSpPr>
          <p:nvPr>
            <p:ph type="title"/>
          </p:nvPr>
        </p:nvSpPr>
        <p:spPr/>
        <p:txBody>
          <a:bodyPr/>
          <a:lstStyle/>
          <a:p>
            <a:r>
              <a:rPr lang="nl-NL" dirty="0" smtClean="0"/>
              <a:t>Vraag 3 antwoord</a:t>
            </a:r>
            <a:endParaRPr lang="nl-NL" dirty="0"/>
          </a:p>
        </p:txBody>
      </p:sp>
    </p:spTree>
    <p:extLst>
      <p:ext uri="{BB962C8B-B14F-4D97-AF65-F5344CB8AC3E}">
        <p14:creationId xmlns:p14="http://schemas.microsoft.com/office/powerpoint/2010/main" val="1889872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TotalTime>
  <Words>1013</Words>
  <Application>Microsoft Office PowerPoint</Application>
  <PresentationFormat>Diavoorstelling (4:3)</PresentationFormat>
  <Paragraphs>259</Paragraphs>
  <Slides>41</Slides>
  <Notes>0</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Concours</vt:lpstr>
      <vt:lpstr>Quiz H3</vt:lpstr>
      <vt:lpstr>Mededelingen vooraf</vt:lpstr>
      <vt:lpstr>Uitleg Quiz</vt:lpstr>
      <vt:lpstr>Vraag 1</vt:lpstr>
      <vt:lpstr>Vraag 1 antwoord</vt:lpstr>
      <vt:lpstr>Vraag 2</vt:lpstr>
      <vt:lpstr>Vraag 2 antwoord</vt:lpstr>
      <vt:lpstr>Vraag 3   (Maximaal 4 punten)</vt:lpstr>
      <vt:lpstr>Vraag 3 antwoord</vt:lpstr>
      <vt:lpstr>Vraag 4</vt:lpstr>
      <vt:lpstr>Vraag 4 antwoord</vt:lpstr>
      <vt:lpstr>Vraag 5</vt:lpstr>
      <vt:lpstr>Vraag 5 antwoord</vt:lpstr>
      <vt:lpstr>Vraag 6   (Maximaal 5 punten)</vt:lpstr>
      <vt:lpstr>Vraag 6 antwoord</vt:lpstr>
      <vt:lpstr>Vraag 7</vt:lpstr>
      <vt:lpstr>Vraag 7 antwoord</vt:lpstr>
      <vt:lpstr>Vraag 8   (1 punt per verzekering)</vt:lpstr>
      <vt:lpstr>Vraag 9</vt:lpstr>
      <vt:lpstr>Vraag 9 antwoord</vt:lpstr>
      <vt:lpstr>Vraag 10   (Maximaal 4 punten)</vt:lpstr>
      <vt:lpstr>Vraag 10 antwoord</vt:lpstr>
      <vt:lpstr>Vraag 11</vt:lpstr>
      <vt:lpstr>Vraag 11 antwoord</vt:lpstr>
      <vt:lpstr>Vraag 12</vt:lpstr>
      <vt:lpstr>Vraag 12 antwoord</vt:lpstr>
      <vt:lpstr>Vraag 13</vt:lpstr>
      <vt:lpstr>Vraag 13 antwoord</vt:lpstr>
      <vt:lpstr>Vraag 14</vt:lpstr>
      <vt:lpstr>Vraag 14 antwoord</vt:lpstr>
      <vt:lpstr>Vraag 15</vt:lpstr>
      <vt:lpstr>Vraag 15 antwoord</vt:lpstr>
      <vt:lpstr>Vraag 16   (maximaal 3 punten)</vt:lpstr>
      <vt:lpstr>Vraag 16 antwoord</vt:lpstr>
      <vt:lpstr>Vraag 17   (Maximaal 2 punten)</vt:lpstr>
      <vt:lpstr>Vraag 17 antwoord</vt:lpstr>
      <vt:lpstr>Vraag 18</vt:lpstr>
      <vt:lpstr>Vraag 18 antwoord</vt:lpstr>
      <vt:lpstr>Vraag 19</vt:lpstr>
      <vt:lpstr>Vraag 19 antwoord</vt:lpstr>
      <vt:lpstr>TOETS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H3</dc:title>
  <dc:creator>Sjoerd</dc:creator>
  <cp:lastModifiedBy>sjoerd</cp:lastModifiedBy>
  <cp:revision>59</cp:revision>
  <cp:lastPrinted>2013-12-08T10:03:50Z</cp:lastPrinted>
  <dcterms:created xsi:type="dcterms:W3CDTF">2013-12-05T07:34:29Z</dcterms:created>
  <dcterms:modified xsi:type="dcterms:W3CDTF">2013-12-08T10:18:00Z</dcterms:modified>
</cp:coreProperties>
</file>