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83" r:id="rId6"/>
    <p:sldId id="281" r:id="rId7"/>
    <p:sldId id="284" r:id="rId8"/>
    <p:sldId id="279" r:id="rId9"/>
    <p:sldId id="285" r:id="rId10"/>
    <p:sldId id="280" r:id="rId11"/>
    <p:sldId id="286" r:id="rId12"/>
    <p:sldId id="261" r:id="rId13"/>
    <p:sldId id="287" r:id="rId14"/>
    <p:sldId id="262" r:id="rId15"/>
    <p:sldId id="288" r:id="rId16"/>
    <p:sldId id="263" r:id="rId17"/>
    <p:sldId id="289" r:id="rId18"/>
    <p:sldId id="264" r:id="rId19"/>
    <p:sldId id="290" r:id="rId20"/>
    <p:sldId id="265" r:id="rId21"/>
    <p:sldId id="292" r:id="rId22"/>
    <p:sldId id="266" r:id="rId23"/>
    <p:sldId id="294" r:id="rId24"/>
    <p:sldId id="267" r:id="rId25"/>
    <p:sldId id="295" r:id="rId26"/>
    <p:sldId id="260" r:id="rId27"/>
    <p:sldId id="296" r:id="rId28"/>
    <p:sldId id="268" r:id="rId29"/>
    <p:sldId id="297" r:id="rId30"/>
    <p:sldId id="269" r:id="rId31"/>
    <p:sldId id="298" r:id="rId32"/>
    <p:sldId id="270" r:id="rId33"/>
    <p:sldId id="299" r:id="rId34"/>
    <p:sldId id="271" r:id="rId35"/>
    <p:sldId id="300" r:id="rId36"/>
    <p:sldId id="272" r:id="rId37"/>
    <p:sldId id="301" r:id="rId38"/>
    <p:sldId id="273" r:id="rId39"/>
    <p:sldId id="302" r:id="rId40"/>
    <p:sldId id="274" r:id="rId41"/>
    <p:sldId id="304" r:id="rId42"/>
    <p:sldId id="275" r:id="rId43"/>
    <p:sldId id="305" r:id="rId44"/>
    <p:sldId id="276" r:id="rId45"/>
    <p:sldId id="306" r:id="rId46"/>
    <p:sldId id="277" r:id="rId47"/>
    <p:sldId id="307" r:id="rId48"/>
    <p:sldId id="278" r:id="rId49"/>
    <p:sldId id="308" r:id="rId5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8C4D85-3037-4C98-8CA1-EE2FAB8CE37E}" type="datetimeFigureOut">
              <a:rPr lang="nl-NL" smtClean="0"/>
              <a:t>24-1-2014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27254D-67A9-4D3F-934E-70A61E90D50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C4D85-3037-4C98-8CA1-EE2FAB8CE37E}" type="datetimeFigureOut">
              <a:rPr lang="nl-NL" smtClean="0"/>
              <a:t>24-1-2014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27254D-67A9-4D3F-934E-70A61E90D50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C4D85-3037-4C98-8CA1-EE2FAB8CE37E}" type="datetimeFigureOut">
              <a:rPr lang="nl-NL" smtClean="0"/>
              <a:t>24-1-2014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27254D-67A9-4D3F-934E-70A61E90D50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C4D85-3037-4C98-8CA1-EE2FAB8CE37E}" type="datetimeFigureOut">
              <a:rPr lang="nl-NL" smtClean="0"/>
              <a:t>24-1-2014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27254D-67A9-4D3F-934E-70A61E90D509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C4D85-3037-4C98-8CA1-EE2FAB8CE37E}" type="datetimeFigureOut">
              <a:rPr lang="nl-NL" smtClean="0"/>
              <a:t>24-1-2014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27254D-67A9-4D3F-934E-70A61E90D509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C4D85-3037-4C98-8CA1-EE2FAB8CE37E}" type="datetimeFigureOut">
              <a:rPr lang="nl-NL" smtClean="0"/>
              <a:t>24-1-2014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27254D-67A9-4D3F-934E-70A61E90D509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C4D85-3037-4C98-8CA1-EE2FAB8CE37E}" type="datetimeFigureOut">
              <a:rPr lang="nl-NL" smtClean="0"/>
              <a:t>24-1-2014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27254D-67A9-4D3F-934E-70A61E90D509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C4D85-3037-4C98-8CA1-EE2FAB8CE37E}" type="datetimeFigureOut">
              <a:rPr lang="nl-NL" smtClean="0"/>
              <a:t>24-1-2014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27254D-67A9-4D3F-934E-70A61E90D509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C4D85-3037-4C98-8CA1-EE2FAB8CE37E}" type="datetimeFigureOut">
              <a:rPr lang="nl-NL" smtClean="0"/>
              <a:t>24-1-2014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27254D-67A9-4D3F-934E-70A61E90D50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68C4D85-3037-4C98-8CA1-EE2FAB8CE37E}" type="datetimeFigureOut">
              <a:rPr lang="nl-NL" smtClean="0"/>
              <a:t>24-1-2014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27254D-67A9-4D3F-934E-70A61E90D509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8C4D85-3037-4C98-8CA1-EE2FAB8CE37E}" type="datetimeFigureOut">
              <a:rPr lang="nl-NL" smtClean="0"/>
              <a:t>24-1-2014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27254D-67A9-4D3F-934E-70A61E90D509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68C4D85-3037-4C98-8CA1-EE2FAB8CE37E}" type="datetimeFigureOut">
              <a:rPr lang="nl-NL" smtClean="0"/>
              <a:t>24-1-2014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27254D-67A9-4D3F-934E-70A61E90D509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QUIZ PETJE OP, PETJE AF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Herhaling H4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336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Huur betaal je ook bij een koophuis.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r>
              <a:rPr lang="nl-NL" dirty="0" smtClean="0"/>
              <a:t>Groene kaart: klopt</a:t>
            </a:r>
          </a:p>
          <a:p>
            <a:pPr marL="109728" indent="0">
              <a:buNone/>
            </a:pPr>
            <a:r>
              <a:rPr lang="nl-NL" dirty="0" smtClean="0"/>
              <a:t>Rode kaart: klopt niet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</a:t>
            </a:r>
            <a:r>
              <a:rPr lang="nl-NL" dirty="0"/>
              <a:t>4</a:t>
            </a:r>
            <a:endParaRPr lang="nl-NL" dirty="0"/>
          </a:p>
        </p:txBody>
      </p:sp>
      <p:pic>
        <p:nvPicPr>
          <p:cNvPr id="4" name="petje o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547664" y="450912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60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Huur betaal je ook bij een koophuis.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r>
              <a:rPr lang="nl-NL" dirty="0" smtClean="0"/>
              <a:t>Groene kaart: klopt</a:t>
            </a:r>
          </a:p>
          <a:p>
            <a:pPr marL="109728" indent="0">
              <a:buNone/>
            </a:pPr>
            <a:r>
              <a:rPr lang="nl-NL" b="1" dirty="0" smtClean="0">
                <a:solidFill>
                  <a:srgbClr val="FF0000"/>
                </a:solidFill>
              </a:rPr>
              <a:t>Rode kaart: klopt niet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Antwoord: Vraag </a:t>
            </a:r>
            <a:r>
              <a:rPr lang="nl-NL" dirty="0"/>
              <a:t>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475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In een taxatierapport staat de waarde </a:t>
            </a:r>
            <a:br>
              <a:rPr lang="nl-NL" dirty="0" smtClean="0"/>
            </a:br>
            <a:r>
              <a:rPr lang="nl-NL" dirty="0" smtClean="0"/>
              <a:t>           van het huis.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Groene kaart: Dit klopt</a:t>
            </a:r>
            <a:br>
              <a:rPr lang="nl-NL" dirty="0" smtClean="0"/>
            </a:br>
            <a:r>
              <a:rPr lang="nl-NL" dirty="0" smtClean="0"/>
              <a:t>Rode kaart: Dit klopt niet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Vraag </a:t>
            </a:r>
            <a:r>
              <a:rPr lang="nl-NL" dirty="0" smtClean="0"/>
              <a:t>5</a:t>
            </a:r>
            <a:r>
              <a:rPr lang="nl-NL" dirty="0" smtClean="0"/>
              <a:t>	</a:t>
            </a:r>
            <a:endParaRPr lang="nl-NL" dirty="0"/>
          </a:p>
        </p:txBody>
      </p:sp>
      <p:pic>
        <p:nvPicPr>
          <p:cNvPr id="4" name="petje o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43608" y="42210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87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In een taxatierapport staat de waarde </a:t>
            </a:r>
            <a:br>
              <a:rPr lang="nl-NL" dirty="0" smtClean="0"/>
            </a:br>
            <a:r>
              <a:rPr lang="nl-NL" dirty="0" smtClean="0"/>
              <a:t>           van het huis.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b="1" dirty="0" smtClean="0">
                <a:solidFill>
                  <a:srgbClr val="00B050"/>
                </a:solidFill>
              </a:rPr>
              <a:t>Groene kaart: Dit klopt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Rode kaart: Dit klopt niet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Antwoord: Vraag 5</a:t>
            </a:r>
            <a:r>
              <a:rPr lang="nl-NL" dirty="0" smtClean="0"/>
              <a:t>	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6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De basisverzekering van de </a:t>
            </a:r>
            <a:br>
              <a:rPr lang="nl-NL" dirty="0" smtClean="0"/>
            </a:br>
            <a:r>
              <a:rPr lang="nl-NL" dirty="0" smtClean="0"/>
              <a:t>           ziektekostenverzekering is verplicht.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Groene kaart: Dit klopt</a:t>
            </a:r>
            <a:br>
              <a:rPr lang="nl-NL" dirty="0" smtClean="0"/>
            </a:br>
            <a:r>
              <a:rPr lang="nl-NL" dirty="0" smtClean="0"/>
              <a:t>Rode kaart : Dit klopt niet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</a:t>
            </a:r>
            <a:r>
              <a:rPr lang="nl-NL" dirty="0"/>
              <a:t>6</a:t>
            </a:r>
            <a:endParaRPr lang="nl-NL" dirty="0"/>
          </a:p>
        </p:txBody>
      </p:sp>
      <p:pic>
        <p:nvPicPr>
          <p:cNvPr id="4" name="petje o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43608" y="42210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90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De basisverzekering van de </a:t>
            </a:r>
            <a:br>
              <a:rPr lang="nl-NL" dirty="0" smtClean="0"/>
            </a:br>
            <a:r>
              <a:rPr lang="nl-NL" dirty="0" smtClean="0"/>
              <a:t>           ziektekostenverzekering is verplicht.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b="1" dirty="0" smtClean="0">
                <a:solidFill>
                  <a:srgbClr val="00B050"/>
                </a:solidFill>
              </a:rPr>
              <a:t>Groene kaart: Dit klopt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Rode kaart : Dit klopt niet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Antwoord: Vraag </a:t>
            </a:r>
            <a:r>
              <a:rPr lang="nl-NL" dirty="0"/>
              <a:t>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535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Door af te lossen wordt je </a:t>
            </a:r>
            <a:br>
              <a:rPr lang="nl-NL" dirty="0" smtClean="0"/>
            </a:br>
            <a:r>
              <a:rPr lang="nl-NL" dirty="0" smtClean="0"/>
              <a:t>           hypotheekschuld hoger.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Groene kaart: Dit klopt</a:t>
            </a:r>
            <a:br>
              <a:rPr lang="nl-NL" dirty="0" smtClean="0"/>
            </a:br>
            <a:r>
              <a:rPr lang="nl-NL" dirty="0" smtClean="0"/>
              <a:t>Rode kaart: Dit klopt niet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</a:t>
            </a:r>
            <a:r>
              <a:rPr lang="nl-NL" dirty="0" smtClean="0"/>
              <a:t>7</a:t>
            </a:r>
            <a:endParaRPr lang="nl-NL" dirty="0"/>
          </a:p>
        </p:txBody>
      </p:sp>
      <p:pic>
        <p:nvPicPr>
          <p:cNvPr id="4" name="petje o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43608" y="42210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25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Door af te lossen wordt je </a:t>
            </a:r>
            <a:br>
              <a:rPr lang="nl-NL" dirty="0" smtClean="0"/>
            </a:br>
            <a:r>
              <a:rPr lang="nl-NL" dirty="0" smtClean="0"/>
              <a:t>           hypotheekschuld hoger.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Groene kaart: Dit klopt</a:t>
            </a:r>
            <a:br>
              <a:rPr lang="nl-NL" dirty="0" smtClean="0"/>
            </a:br>
            <a:r>
              <a:rPr lang="nl-NL" b="1" dirty="0" smtClean="0">
                <a:solidFill>
                  <a:srgbClr val="FF0000"/>
                </a:solidFill>
              </a:rPr>
              <a:t>Rode kaart: Dit klopt niet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Antwoord: Vraag 7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687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Een huurovereenkomst kan schriftelijke en mondeling worden aangegaan.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Groene kaart: Dit klopt</a:t>
            </a:r>
            <a:br>
              <a:rPr lang="nl-NL" dirty="0" smtClean="0"/>
            </a:br>
            <a:r>
              <a:rPr lang="nl-NL" dirty="0" smtClean="0"/>
              <a:t>Rode kaart: Dit klopt niet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Vraag </a:t>
            </a:r>
            <a:r>
              <a:rPr lang="nl-NL" dirty="0" smtClean="0"/>
              <a:t>8</a:t>
            </a:r>
            <a:r>
              <a:rPr lang="nl-NL" dirty="0" smtClean="0"/>
              <a:t>	</a:t>
            </a:r>
            <a:endParaRPr lang="nl-NL" dirty="0"/>
          </a:p>
        </p:txBody>
      </p:sp>
      <p:pic>
        <p:nvPicPr>
          <p:cNvPr id="4" name="petje o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43608" y="42210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8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Een huurovereenkomst kan schriftelijke en mondeling worden aangegaan.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b="1" dirty="0" smtClean="0">
                <a:solidFill>
                  <a:srgbClr val="00B050"/>
                </a:solidFill>
              </a:rPr>
              <a:t>Groene kaart: Dit klopt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Rode kaart: Dit klopt niet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Antwoord: Vraag 8</a:t>
            </a:r>
            <a:r>
              <a:rPr lang="nl-NL" dirty="0" smtClean="0"/>
              <a:t>	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0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Iedereen gaat staan</a:t>
            </a:r>
          </a:p>
          <a:p>
            <a:pPr marL="109728" indent="0">
              <a:buNone/>
            </a:pPr>
            <a:endParaRPr lang="nl-NL" dirty="0" smtClean="0"/>
          </a:p>
          <a:p>
            <a:r>
              <a:rPr lang="nl-NL" dirty="0" smtClean="0"/>
              <a:t>Lees en luister naar de vraag</a:t>
            </a:r>
          </a:p>
          <a:p>
            <a:endParaRPr lang="nl-NL" dirty="0" smtClean="0"/>
          </a:p>
          <a:p>
            <a:r>
              <a:rPr lang="nl-NL" dirty="0" smtClean="0"/>
              <a:t>Kies het voor jouw juiste antwoord doordat je het groene of rode kaartje toont.</a:t>
            </a:r>
          </a:p>
          <a:p>
            <a:endParaRPr lang="nl-NL" dirty="0" smtClean="0"/>
          </a:p>
          <a:p>
            <a:r>
              <a:rPr lang="nl-NL" dirty="0" smtClean="0"/>
              <a:t>Bij een fout antwoord ga je zitten en DOE JE NIET MEER MEE VOOR DE HOOFDPRIJS!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Spelregels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998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Door een eigen risico af te spreken, </a:t>
            </a:r>
            <a:br>
              <a:rPr lang="nl-NL" dirty="0" smtClean="0"/>
            </a:br>
            <a:r>
              <a:rPr lang="nl-NL" dirty="0" smtClean="0"/>
              <a:t>           wordt je premie hoger!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Groene kaart: Dit klopt</a:t>
            </a:r>
            <a:br>
              <a:rPr lang="nl-NL" dirty="0" smtClean="0"/>
            </a:br>
            <a:r>
              <a:rPr lang="nl-NL" dirty="0" smtClean="0"/>
              <a:t>Rode kaart : Dit klopt niet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</a:t>
            </a:r>
            <a:r>
              <a:rPr lang="nl-NL" dirty="0" smtClean="0"/>
              <a:t>9</a:t>
            </a:r>
            <a:endParaRPr lang="nl-NL" dirty="0"/>
          </a:p>
        </p:txBody>
      </p:sp>
      <p:pic>
        <p:nvPicPr>
          <p:cNvPr id="4" name="petje o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43608" y="42210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75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Door een eigen risico af te spreken, </a:t>
            </a:r>
            <a:br>
              <a:rPr lang="nl-NL" dirty="0" smtClean="0"/>
            </a:br>
            <a:r>
              <a:rPr lang="nl-NL" dirty="0" smtClean="0"/>
              <a:t>           wordt je premie hoger!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Groene kaart: Dit klopt</a:t>
            </a:r>
            <a:br>
              <a:rPr lang="nl-NL" dirty="0" smtClean="0"/>
            </a:br>
            <a:r>
              <a:rPr lang="nl-NL" b="1" dirty="0" smtClean="0">
                <a:solidFill>
                  <a:srgbClr val="FF0000"/>
                </a:solidFill>
              </a:rPr>
              <a:t>Rode kaart : Dit klopt niet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Antwoord: Vraag 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952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Bij onderverzekering is de verzekerde </a:t>
            </a:r>
            <a:br>
              <a:rPr lang="nl-NL" dirty="0" smtClean="0"/>
            </a:br>
            <a:r>
              <a:rPr lang="nl-NL" dirty="0" smtClean="0"/>
              <a:t>           waarde lager dan de werkelijke </a:t>
            </a:r>
            <a:br>
              <a:rPr lang="nl-NL" dirty="0" smtClean="0"/>
            </a:br>
            <a:r>
              <a:rPr lang="nl-NL" dirty="0" smtClean="0"/>
              <a:t>           waarde.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Groene kaart: Dit klopt</a:t>
            </a:r>
            <a:br>
              <a:rPr lang="nl-NL" dirty="0" smtClean="0"/>
            </a:br>
            <a:r>
              <a:rPr lang="nl-NL" dirty="0" smtClean="0"/>
              <a:t>Rode kaart : Dit klopt niet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</a:t>
            </a:r>
            <a:r>
              <a:rPr lang="nl-NL" dirty="0" smtClean="0"/>
              <a:t>10</a:t>
            </a:r>
            <a:endParaRPr lang="nl-NL" dirty="0"/>
          </a:p>
        </p:txBody>
      </p:sp>
      <p:pic>
        <p:nvPicPr>
          <p:cNvPr id="4" name="petje o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43608" y="42210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13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Bij onderverzekering is de verzekerde </a:t>
            </a:r>
            <a:br>
              <a:rPr lang="nl-NL" dirty="0" smtClean="0"/>
            </a:br>
            <a:r>
              <a:rPr lang="nl-NL" dirty="0" smtClean="0"/>
              <a:t>           waarde lager dan de werkelijke </a:t>
            </a:r>
            <a:br>
              <a:rPr lang="nl-NL" dirty="0" smtClean="0"/>
            </a:br>
            <a:r>
              <a:rPr lang="nl-NL" dirty="0" smtClean="0"/>
              <a:t>           waarde.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b="1" dirty="0" smtClean="0">
                <a:solidFill>
                  <a:srgbClr val="00B050"/>
                </a:solidFill>
              </a:rPr>
              <a:t>Groene kaart: Dit klopt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Rode kaart : Dit klopt niet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Antwoord: Vraag 10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119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“koop breekt geen huur”. Betekent dat als de eigenaar het huis verkoopt de huurder het huis uit moet!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Groene kaart: Dit klopt</a:t>
            </a:r>
            <a:br>
              <a:rPr lang="nl-NL" dirty="0" smtClean="0"/>
            </a:br>
            <a:r>
              <a:rPr lang="nl-NL" dirty="0" smtClean="0"/>
              <a:t>Rode kaart : Dit klopt niet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</a:t>
            </a:r>
            <a:r>
              <a:rPr lang="nl-NL" dirty="0" smtClean="0"/>
              <a:t>11</a:t>
            </a:r>
            <a:endParaRPr lang="nl-NL" dirty="0"/>
          </a:p>
        </p:txBody>
      </p:sp>
      <p:pic>
        <p:nvPicPr>
          <p:cNvPr id="4" name="petje o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43608" y="42210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85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“koop breekt geen huur”. Betekent dat als de eigenaar het huis verkoopt de huurder het huis uit moet!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Groene kaart: Dit klopt</a:t>
            </a:r>
            <a:br>
              <a:rPr lang="nl-NL" dirty="0" smtClean="0"/>
            </a:br>
            <a:r>
              <a:rPr lang="nl-NL" b="1" dirty="0" smtClean="0">
                <a:solidFill>
                  <a:srgbClr val="FF0000"/>
                </a:solidFill>
              </a:rPr>
              <a:t>Rode kaart : Dit klopt niet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Antwoord: Vraag </a:t>
            </a:r>
            <a:r>
              <a:rPr lang="nl-NL" dirty="0" smtClean="0"/>
              <a:t>11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344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Huurtoeslag krijg je van de overheid.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Groene kaart: Dit klopt</a:t>
            </a:r>
            <a:br>
              <a:rPr lang="nl-NL" dirty="0" smtClean="0"/>
            </a:br>
            <a:r>
              <a:rPr lang="nl-NL" dirty="0" smtClean="0"/>
              <a:t>Rode kaart: Dit klopt niet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nl-NL" dirty="0" smtClean="0"/>
              <a:t>Vraag </a:t>
            </a:r>
            <a:r>
              <a:rPr lang="nl-NL" dirty="0" smtClean="0"/>
              <a:t>12</a:t>
            </a:r>
            <a:endParaRPr lang="nl-NL" dirty="0"/>
          </a:p>
        </p:txBody>
      </p:sp>
      <p:pic>
        <p:nvPicPr>
          <p:cNvPr id="4" name="petje o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43608" y="42210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90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Huurtoeslag krijg je van de overheid.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b="1" dirty="0" smtClean="0">
                <a:solidFill>
                  <a:srgbClr val="00B050"/>
                </a:solidFill>
              </a:rPr>
              <a:t>Groene kaart: Dit klopt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Rode kaart: Dit klopt niet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nl-NL" dirty="0" smtClean="0"/>
              <a:t>Antwoord: Vraag </a:t>
            </a:r>
            <a:r>
              <a:rPr lang="nl-NL" dirty="0" smtClean="0"/>
              <a:t>12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852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Een inboedelverzekering heb je bij een koop huis ook nodig.</a:t>
            </a:r>
            <a:br>
              <a:rPr lang="nl-NL" dirty="0" smtClean="0"/>
            </a:br>
            <a:endParaRPr lang="nl-NL" dirty="0" smtClean="0"/>
          </a:p>
          <a:p>
            <a:pPr marL="109728" indent="0">
              <a:buNone/>
            </a:pPr>
            <a:r>
              <a:rPr lang="nl-NL" dirty="0" smtClean="0"/>
              <a:t>Groene kaart: klopt</a:t>
            </a:r>
          </a:p>
          <a:p>
            <a:pPr marL="109728" indent="0">
              <a:buNone/>
            </a:pPr>
            <a:r>
              <a:rPr lang="nl-NL" dirty="0" smtClean="0"/>
              <a:t>Rode kaart: klopt niet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</a:t>
            </a:r>
            <a:r>
              <a:rPr lang="nl-NL" dirty="0" smtClean="0"/>
              <a:t>13</a:t>
            </a:r>
            <a:endParaRPr lang="nl-NL" dirty="0"/>
          </a:p>
        </p:txBody>
      </p:sp>
      <p:pic>
        <p:nvPicPr>
          <p:cNvPr id="4" name="petje o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43608" y="48306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64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Een inboedelverzekering heb je bij een koop huis ook nodig.</a:t>
            </a:r>
            <a:br>
              <a:rPr lang="nl-NL" dirty="0" smtClean="0"/>
            </a:br>
            <a:endParaRPr lang="nl-NL" dirty="0" smtClean="0"/>
          </a:p>
          <a:p>
            <a:pPr marL="109728" indent="0">
              <a:buNone/>
            </a:pPr>
            <a:r>
              <a:rPr lang="nl-NL" b="1" dirty="0" smtClean="0">
                <a:solidFill>
                  <a:srgbClr val="00B050"/>
                </a:solidFill>
              </a:rPr>
              <a:t>Groene kaart: klopt</a:t>
            </a:r>
          </a:p>
          <a:p>
            <a:pPr marL="109728" indent="0">
              <a:buNone/>
            </a:pPr>
            <a:r>
              <a:rPr lang="nl-NL" dirty="0" smtClean="0"/>
              <a:t>Rode kaart: klopt niet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Antwoord: Vraag </a:t>
            </a:r>
            <a:r>
              <a:rPr lang="nl-NL" dirty="0" smtClean="0"/>
              <a:t>13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13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3 + 3 = 6</a:t>
            </a:r>
          </a:p>
          <a:p>
            <a:r>
              <a:rPr lang="nl-NL" dirty="0" smtClean="0"/>
              <a:t>Groende kaart = antwoord is juist</a:t>
            </a:r>
          </a:p>
          <a:p>
            <a:r>
              <a:rPr lang="nl-NL" dirty="0" smtClean="0"/>
              <a:t>Rode kaart = antwoord is fout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Voorbeeld</a:t>
            </a:r>
            <a:endParaRPr lang="nl-NL" dirty="0"/>
          </a:p>
        </p:txBody>
      </p:sp>
      <p:pic>
        <p:nvPicPr>
          <p:cNvPr id="4" name="petje o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43608" y="42210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96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nl-NL" sz="2400" dirty="0" smtClean="0"/>
              <a:t>Jan heeft een AVP-verzekering. Per ongeluk rijdt hij langs de auto van de buurman. Resultaat een dikke streep. Kosten van de reparatie: € 125. De verzekeraar moet Jan € 100 betalen.(Hieronder staat zijn polis.)  </a:t>
            </a:r>
            <a:r>
              <a:rPr lang="nl-NL" dirty="0"/>
              <a:t/>
            </a:r>
            <a:br>
              <a:rPr lang="nl-NL" dirty="0"/>
            </a:br>
            <a:endParaRPr lang="nl-NL" dirty="0" smtClean="0"/>
          </a:p>
          <a:p>
            <a:pPr marL="109728" indent="0">
              <a:buNone/>
            </a:pPr>
            <a:r>
              <a:rPr lang="nl-NL" dirty="0" smtClean="0"/>
              <a:t>Groene kaart: klopt</a:t>
            </a:r>
          </a:p>
          <a:p>
            <a:pPr marL="109728" indent="0">
              <a:buNone/>
            </a:pPr>
            <a:r>
              <a:rPr lang="nl-NL" dirty="0" smtClean="0"/>
              <a:t>Rode kaart: klopt niet</a:t>
            </a:r>
            <a:endParaRPr lang="nl-NL" dirty="0"/>
          </a:p>
          <a:p>
            <a:pPr marL="109728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</a:t>
            </a:r>
            <a:r>
              <a:rPr lang="nl-NL" dirty="0" smtClean="0"/>
              <a:t>14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982053"/>
            <a:ext cx="4211960" cy="3843614"/>
          </a:xfrm>
          <a:prstGeom prst="rect">
            <a:avLst/>
          </a:prstGeom>
        </p:spPr>
      </p:pic>
      <p:pic>
        <p:nvPicPr>
          <p:cNvPr id="7" name="petje o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43608" y="48306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7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2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nl-NL" sz="2400" dirty="0" smtClean="0"/>
              <a:t>Jan heeft een AVP-verzekering. Per ongeluk rijdt hij langs de auto van de buurman. Resultaat een dikke streep. Kosten van de reparatie: € 125. De verzekeraar moet Jan € </a:t>
            </a:r>
            <a:r>
              <a:rPr lang="nl-NL" sz="2400" dirty="0" smtClean="0"/>
              <a:t>125 </a:t>
            </a:r>
            <a:r>
              <a:rPr lang="nl-NL" sz="2400" dirty="0" smtClean="0"/>
              <a:t>betalen.(Hieronder staat zijn polis.)  </a:t>
            </a:r>
            <a:r>
              <a:rPr lang="nl-NL" dirty="0"/>
              <a:t/>
            </a:r>
            <a:br>
              <a:rPr lang="nl-NL" dirty="0"/>
            </a:br>
            <a:endParaRPr lang="nl-NL" dirty="0" smtClean="0"/>
          </a:p>
          <a:p>
            <a:pPr marL="109728" indent="0">
              <a:buNone/>
            </a:pPr>
            <a:r>
              <a:rPr lang="nl-NL" dirty="0" smtClean="0"/>
              <a:t>Groene kaart: klopt</a:t>
            </a:r>
          </a:p>
          <a:p>
            <a:pPr marL="109728" indent="0">
              <a:buNone/>
            </a:pPr>
            <a:r>
              <a:rPr lang="nl-NL" b="1" dirty="0" smtClean="0">
                <a:solidFill>
                  <a:srgbClr val="FF0000"/>
                </a:solidFill>
              </a:rPr>
              <a:t>Rode kaart: klopt niet</a:t>
            </a:r>
            <a:endParaRPr lang="nl-NL" b="1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Antwoord: Vraag 14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982053"/>
            <a:ext cx="4211960" cy="384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76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groot onderhoud betaalt de huurder.</a:t>
            </a:r>
          </a:p>
          <a:p>
            <a:endParaRPr lang="nl-NL" dirty="0"/>
          </a:p>
          <a:p>
            <a:pPr marL="109728" indent="0">
              <a:buNone/>
            </a:pPr>
            <a:r>
              <a:rPr lang="nl-NL" dirty="0" smtClean="0"/>
              <a:t>Groene kaart: klopt</a:t>
            </a:r>
          </a:p>
          <a:p>
            <a:pPr marL="109728" indent="0">
              <a:buNone/>
            </a:pPr>
            <a:r>
              <a:rPr lang="nl-NL" dirty="0" smtClean="0"/>
              <a:t>Rode kaart: klopt niet</a:t>
            </a:r>
          </a:p>
          <a:p>
            <a:endParaRPr lang="nl-NL" dirty="0"/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</a:t>
            </a:r>
            <a:r>
              <a:rPr lang="nl-NL" dirty="0" smtClean="0"/>
              <a:t>15</a:t>
            </a:r>
            <a:endParaRPr lang="nl-NL" dirty="0"/>
          </a:p>
        </p:txBody>
      </p:sp>
      <p:pic>
        <p:nvPicPr>
          <p:cNvPr id="4" name="petje o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31658" y="494116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24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groot onderhoud betaalt de huurder.</a:t>
            </a:r>
          </a:p>
          <a:p>
            <a:endParaRPr lang="nl-NL" dirty="0"/>
          </a:p>
          <a:p>
            <a:pPr marL="109728" indent="0">
              <a:buNone/>
            </a:pPr>
            <a:r>
              <a:rPr lang="nl-NL" dirty="0" smtClean="0"/>
              <a:t>Groene kaart: klopt</a:t>
            </a:r>
          </a:p>
          <a:p>
            <a:pPr marL="109728" indent="0">
              <a:buNone/>
            </a:pPr>
            <a:r>
              <a:rPr lang="nl-NL" b="1" dirty="0" smtClean="0">
                <a:solidFill>
                  <a:srgbClr val="FF0000"/>
                </a:solidFill>
              </a:rPr>
              <a:t>Rode kaart: klopt niet</a:t>
            </a:r>
          </a:p>
          <a:p>
            <a:endParaRPr lang="nl-NL" dirty="0"/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Antwoord: Vraag 15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460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De notaris en de makelaar stellen samen de transportakte op.</a:t>
            </a:r>
          </a:p>
          <a:p>
            <a:endParaRPr lang="nl-NL" dirty="0"/>
          </a:p>
          <a:p>
            <a:pPr marL="109728" indent="0">
              <a:buNone/>
            </a:pPr>
            <a:r>
              <a:rPr lang="nl-NL" dirty="0" smtClean="0"/>
              <a:t>Groene kaart: klopt</a:t>
            </a:r>
          </a:p>
          <a:p>
            <a:pPr marL="109728" indent="0">
              <a:buNone/>
            </a:pPr>
            <a:r>
              <a:rPr lang="nl-NL" dirty="0" smtClean="0"/>
              <a:t>Rode kaart: niet klopt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</a:t>
            </a:r>
            <a:r>
              <a:rPr lang="nl-NL" dirty="0" smtClean="0"/>
              <a:t>16</a:t>
            </a:r>
            <a:endParaRPr lang="nl-NL" dirty="0"/>
          </a:p>
        </p:txBody>
      </p:sp>
      <p:pic>
        <p:nvPicPr>
          <p:cNvPr id="4" name="petje o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31658" y="494116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95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De notaris en de makelaar stellen samen de transportakte op.</a:t>
            </a:r>
          </a:p>
          <a:p>
            <a:endParaRPr lang="nl-NL" dirty="0"/>
          </a:p>
          <a:p>
            <a:pPr marL="109728" indent="0">
              <a:buNone/>
            </a:pPr>
            <a:r>
              <a:rPr lang="nl-NL" b="1" dirty="0" smtClean="0">
                <a:solidFill>
                  <a:srgbClr val="00B050"/>
                </a:solidFill>
              </a:rPr>
              <a:t>Groene kaart: klopt</a:t>
            </a:r>
          </a:p>
          <a:p>
            <a:pPr marL="109728" indent="0">
              <a:buNone/>
            </a:pPr>
            <a:r>
              <a:rPr lang="nl-NL" dirty="0" smtClean="0"/>
              <a:t>Rode kaart: niet klopt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Antwoord: Vraag 16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468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Overdrachtsbelasting is de belasting die de koper betaalt bij het kopen van een huis.</a:t>
            </a:r>
          </a:p>
          <a:p>
            <a:endParaRPr lang="nl-NL" dirty="0"/>
          </a:p>
          <a:p>
            <a:pPr marL="109728" indent="0">
              <a:buNone/>
            </a:pPr>
            <a:r>
              <a:rPr lang="nl-NL" dirty="0" smtClean="0"/>
              <a:t>Groene kaart: klopt</a:t>
            </a:r>
          </a:p>
          <a:p>
            <a:pPr marL="109728" indent="0">
              <a:buNone/>
            </a:pPr>
            <a:r>
              <a:rPr lang="nl-NL" dirty="0" smtClean="0"/>
              <a:t>Rode kaart: klopt niet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</a:t>
            </a:r>
            <a:r>
              <a:rPr lang="nl-NL" dirty="0" smtClean="0"/>
              <a:t>17</a:t>
            </a:r>
            <a:endParaRPr lang="nl-NL" dirty="0"/>
          </a:p>
        </p:txBody>
      </p:sp>
      <p:pic>
        <p:nvPicPr>
          <p:cNvPr id="4" name="petje o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31658" y="494116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49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Overdrachtsbelasting is de belasting die de koper betaalt bij het kopen van een huis.</a:t>
            </a:r>
          </a:p>
          <a:p>
            <a:endParaRPr lang="nl-NL" dirty="0"/>
          </a:p>
          <a:p>
            <a:pPr marL="109728" indent="0">
              <a:buNone/>
            </a:pPr>
            <a:r>
              <a:rPr lang="nl-NL" b="1" dirty="0" smtClean="0">
                <a:solidFill>
                  <a:srgbClr val="00B050"/>
                </a:solidFill>
              </a:rPr>
              <a:t>Groene kaart: klopt</a:t>
            </a:r>
          </a:p>
          <a:p>
            <a:pPr marL="109728" indent="0">
              <a:buNone/>
            </a:pPr>
            <a:r>
              <a:rPr lang="nl-NL" dirty="0" smtClean="0"/>
              <a:t>Rode kaart: klopt niet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Antwoord: Vraag 17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344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Rente is de vergoeding die je betaalt aan de bank om het geld te mogen lenen. Dit is dus de winst voor de bank!</a:t>
            </a:r>
          </a:p>
          <a:p>
            <a:endParaRPr lang="nl-NL" dirty="0"/>
          </a:p>
          <a:p>
            <a:pPr marL="109728" indent="0">
              <a:buNone/>
            </a:pPr>
            <a:r>
              <a:rPr lang="nl-NL" dirty="0" smtClean="0"/>
              <a:t>Groene kaart: klopt</a:t>
            </a:r>
          </a:p>
          <a:p>
            <a:pPr marL="109728" indent="0">
              <a:buNone/>
            </a:pPr>
            <a:r>
              <a:rPr lang="nl-NL" dirty="0" smtClean="0"/>
              <a:t>Rode kaart: klopt niet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</a:t>
            </a:r>
            <a:r>
              <a:rPr lang="nl-NL" dirty="0" smtClean="0"/>
              <a:t>18</a:t>
            </a:r>
            <a:endParaRPr lang="nl-NL" dirty="0"/>
          </a:p>
        </p:txBody>
      </p:sp>
      <p:pic>
        <p:nvPicPr>
          <p:cNvPr id="4" name="petje o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31658" y="494116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46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Rente is de vergoeding die je betaalt aan de bank om het geld te mogen lenen. Dit is dus de winst voor de bank!</a:t>
            </a:r>
          </a:p>
          <a:p>
            <a:endParaRPr lang="nl-NL" dirty="0"/>
          </a:p>
          <a:p>
            <a:pPr marL="109728" indent="0">
              <a:buNone/>
            </a:pPr>
            <a:r>
              <a:rPr lang="nl-NL" b="1" dirty="0" smtClean="0">
                <a:solidFill>
                  <a:srgbClr val="00B050"/>
                </a:solidFill>
              </a:rPr>
              <a:t>Groene kaart: klopt</a:t>
            </a:r>
          </a:p>
          <a:p>
            <a:pPr marL="109728" indent="0">
              <a:buNone/>
            </a:pPr>
            <a:r>
              <a:rPr lang="nl-NL" dirty="0" smtClean="0"/>
              <a:t>Rode kaart: klopt niet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Antwoord: Vraag 18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862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K.K. betekent kosten koper.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Groene kaart: Dit klopt</a:t>
            </a:r>
            <a:br>
              <a:rPr lang="nl-NL" dirty="0" smtClean="0"/>
            </a:br>
            <a:r>
              <a:rPr lang="nl-NL" dirty="0" smtClean="0"/>
              <a:t>Rode kaart : Dit klopt niet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</a:t>
            </a:r>
            <a:endParaRPr lang="nl-NL" dirty="0"/>
          </a:p>
        </p:txBody>
      </p:sp>
      <p:pic>
        <p:nvPicPr>
          <p:cNvPr id="4" name="petje o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547664" y="450912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79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Opstalverzekering vergoedt de schade in het huis. Dus alles wat in het huis staat.</a:t>
            </a:r>
          </a:p>
          <a:p>
            <a:endParaRPr lang="nl-NL" dirty="0"/>
          </a:p>
          <a:p>
            <a:pPr marL="109728" indent="0">
              <a:buNone/>
            </a:pPr>
            <a:r>
              <a:rPr lang="nl-NL" dirty="0" smtClean="0"/>
              <a:t>Groene kaart: klopt</a:t>
            </a:r>
          </a:p>
          <a:p>
            <a:pPr marL="109728" indent="0">
              <a:buNone/>
            </a:pPr>
            <a:r>
              <a:rPr lang="nl-NL" dirty="0" smtClean="0"/>
              <a:t>Rode kaart: klopt niet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</a:t>
            </a:r>
            <a:r>
              <a:rPr lang="nl-NL" dirty="0" smtClean="0"/>
              <a:t>19</a:t>
            </a:r>
            <a:endParaRPr lang="nl-NL" dirty="0"/>
          </a:p>
        </p:txBody>
      </p:sp>
      <p:pic>
        <p:nvPicPr>
          <p:cNvPr id="4" name="petje o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31658" y="494116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4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Opstalverzekering vergoedt de schade in het huis. Dus alles wat in het huis staat.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r>
              <a:rPr lang="nl-NL" dirty="0" smtClean="0"/>
              <a:t>Groene kaart: klopt</a:t>
            </a:r>
          </a:p>
          <a:p>
            <a:pPr marL="109728" indent="0">
              <a:buNone/>
            </a:pPr>
            <a:r>
              <a:rPr lang="nl-NL" b="1" dirty="0" smtClean="0">
                <a:solidFill>
                  <a:srgbClr val="FF0000"/>
                </a:solidFill>
              </a:rPr>
              <a:t>Rode kaart: klopt niet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Antwoord: Vraag 19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995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 17: eigen risico houdt in dat je zelf een gedeelte van de schade betaalt.</a:t>
            </a:r>
          </a:p>
          <a:p>
            <a:endParaRPr lang="nl-NL" dirty="0"/>
          </a:p>
          <a:p>
            <a:pPr marL="109728" indent="0">
              <a:buNone/>
            </a:pPr>
            <a:r>
              <a:rPr lang="nl-NL" dirty="0" smtClean="0"/>
              <a:t>Groene kaart: klopt</a:t>
            </a:r>
          </a:p>
          <a:p>
            <a:pPr marL="109728" indent="0">
              <a:buNone/>
            </a:pPr>
            <a:r>
              <a:rPr lang="nl-NL" dirty="0" smtClean="0"/>
              <a:t>Rode kaart: klopt niet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</a:t>
            </a:r>
            <a:r>
              <a:rPr lang="nl-NL" dirty="0" smtClean="0"/>
              <a:t>20</a:t>
            </a:r>
            <a:endParaRPr lang="nl-NL" dirty="0"/>
          </a:p>
        </p:txBody>
      </p:sp>
      <p:pic>
        <p:nvPicPr>
          <p:cNvPr id="4" name="petje o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31658" y="494116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3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</a:t>
            </a:r>
            <a:r>
              <a:rPr lang="nl-NL" dirty="0" smtClean="0"/>
              <a:t>eigen risico houdt in dat je zelf een gedeelte van de schade betaalt.</a:t>
            </a:r>
          </a:p>
          <a:p>
            <a:endParaRPr lang="nl-NL" dirty="0"/>
          </a:p>
          <a:p>
            <a:pPr marL="109728" indent="0">
              <a:buNone/>
            </a:pPr>
            <a:r>
              <a:rPr lang="nl-NL" b="1" dirty="0" smtClean="0">
                <a:solidFill>
                  <a:srgbClr val="00B050"/>
                </a:solidFill>
              </a:rPr>
              <a:t>Groene kaart: klopt</a:t>
            </a:r>
          </a:p>
          <a:p>
            <a:pPr marL="109728" indent="0">
              <a:buNone/>
            </a:pPr>
            <a:r>
              <a:rPr lang="nl-NL" dirty="0" smtClean="0"/>
              <a:t>Rode kaart: klopt niet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Antwoord: Vraag </a:t>
            </a:r>
            <a:r>
              <a:rPr lang="nl-NL" dirty="0" smtClean="0"/>
              <a:t>20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098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Direct-</a:t>
            </a:r>
            <a:r>
              <a:rPr lang="nl-NL" dirty="0" err="1" smtClean="0"/>
              <a:t>writers</a:t>
            </a:r>
            <a:r>
              <a:rPr lang="nl-NL" dirty="0" smtClean="0"/>
              <a:t> geven geen onafhankelijk advies</a:t>
            </a:r>
          </a:p>
          <a:p>
            <a:endParaRPr lang="nl-NL" dirty="0"/>
          </a:p>
          <a:p>
            <a:pPr marL="109728" indent="0">
              <a:buNone/>
            </a:pPr>
            <a:r>
              <a:rPr lang="nl-NL" dirty="0" smtClean="0"/>
              <a:t>Groene kaart: klopt</a:t>
            </a:r>
          </a:p>
          <a:p>
            <a:pPr marL="109728" indent="0">
              <a:buNone/>
            </a:pPr>
            <a:r>
              <a:rPr lang="nl-NL" dirty="0" smtClean="0"/>
              <a:t>Rode kaart: klopt niet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</a:t>
            </a:r>
            <a:r>
              <a:rPr lang="nl-NL" dirty="0" smtClean="0"/>
              <a:t>21</a:t>
            </a:r>
            <a:endParaRPr lang="nl-NL" dirty="0"/>
          </a:p>
        </p:txBody>
      </p:sp>
      <p:pic>
        <p:nvPicPr>
          <p:cNvPr id="4" name="petje o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31658" y="494116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4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Direct-</a:t>
            </a:r>
            <a:r>
              <a:rPr lang="nl-NL" dirty="0" err="1" smtClean="0"/>
              <a:t>writers</a:t>
            </a:r>
            <a:r>
              <a:rPr lang="nl-NL" dirty="0" smtClean="0"/>
              <a:t> geven geen onafhankelijk advies</a:t>
            </a:r>
          </a:p>
          <a:p>
            <a:endParaRPr lang="nl-NL" dirty="0"/>
          </a:p>
          <a:p>
            <a:pPr marL="109728" indent="0">
              <a:buNone/>
            </a:pPr>
            <a:r>
              <a:rPr lang="nl-NL" b="1" dirty="0" smtClean="0">
                <a:solidFill>
                  <a:srgbClr val="00B050"/>
                </a:solidFill>
              </a:rPr>
              <a:t>Groene kaart: klopt</a:t>
            </a:r>
          </a:p>
          <a:p>
            <a:pPr marL="109728" indent="0">
              <a:buNone/>
            </a:pPr>
            <a:r>
              <a:rPr lang="nl-NL" dirty="0" smtClean="0"/>
              <a:t>Rode kaart: klopt niet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Antwoord: Vraag 21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157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Een makelaar onderhandelt voor je met de prijs van het huis.</a:t>
            </a:r>
          </a:p>
          <a:p>
            <a:endParaRPr lang="nl-NL" dirty="0"/>
          </a:p>
          <a:p>
            <a:pPr marL="109728" indent="0">
              <a:buNone/>
            </a:pPr>
            <a:r>
              <a:rPr lang="nl-NL" dirty="0" smtClean="0"/>
              <a:t>Groene kaart: klopt</a:t>
            </a:r>
          </a:p>
          <a:p>
            <a:pPr marL="109728" indent="0">
              <a:buNone/>
            </a:pPr>
            <a:r>
              <a:rPr lang="nl-NL" dirty="0" smtClean="0"/>
              <a:t>Rode kaart: klopt niet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</a:t>
            </a:r>
            <a:r>
              <a:rPr lang="nl-NL" dirty="0" smtClean="0"/>
              <a:t>22</a:t>
            </a:r>
            <a:endParaRPr lang="nl-NL" dirty="0"/>
          </a:p>
        </p:txBody>
      </p:sp>
      <p:pic>
        <p:nvPicPr>
          <p:cNvPr id="4" name="petje o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31658" y="494116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68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Een makelaar onderhandelt voor je met de prijs van het huis.</a:t>
            </a:r>
          </a:p>
          <a:p>
            <a:endParaRPr lang="nl-NL" dirty="0"/>
          </a:p>
          <a:p>
            <a:pPr marL="109728" indent="0">
              <a:buNone/>
            </a:pPr>
            <a:r>
              <a:rPr lang="nl-NL" b="1" dirty="0" smtClean="0">
                <a:solidFill>
                  <a:srgbClr val="00B050"/>
                </a:solidFill>
              </a:rPr>
              <a:t>Groene kaart: klopt</a:t>
            </a:r>
          </a:p>
          <a:p>
            <a:pPr marL="109728" indent="0">
              <a:buNone/>
            </a:pPr>
            <a:r>
              <a:rPr lang="nl-NL" dirty="0" smtClean="0"/>
              <a:t>Rode kaart: klopt niet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Antwoord: Vraag 22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808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Je kunt alleen maar onder een voorlopig koopcontract uit als je er een ontbindende voorwaarde inzet, of een boete betaalt. </a:t>
            </a:r>
          </a:p>
          <a:p>
            <a:endParaRPr lang="nl-NL" dirty="0" smtClean="0"/>
          </a:p>
          <a:p>
            <a:pPr marL="109728" indent="0">
              <a:buNone/>
            </a:pPr>
            <a:r>
              <a:rPr lang="nl-NL" dirty="0" smtClean="0"/>
              <a:t>Groene kaart: klopt</a:t>
            </a:r>
          </a:p>
          <a:p>
            <a:pPr marL="109728" indent="0">
              <a:buNone/>
            </a:pPr>
            <a:r>
              <a:rPr lang="nl-NL" dirty="0" smtClean="0"/>
              <a:t>Rode kaart: klopt niet</a:t>
            </a:r>
            <a:endParaRPr lang="nl-NL" dirty="0"/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</a:t>
            </a:r>
            <a:r>
              <a:rPr lang="nl-NL" dirty="0" smtClean="0"/>
              <a:t>23</a:t>
            </a:r>
            <a:endParaRPr lang="nl-NL" dirty="0"/>
          </a:p>
        </p:txBody>
      </p:sp>
      <p:pic>
        <p:nvPicPr>
          <p:cNvPr id="4" name="petje o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403648" y="515137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97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Je kunt alleen maar onder een voorlopig koopcontract uit als je er een ontbindende voorwaarde inzet, of een boete betaalt. </a:t>
            </a:r>
          </a:p>
          <a:p>
            <a:endParaRPr lang="nl-NL" dirty="0" smtClean="0"/>
          </a:p>
          <a:p>
            <a:pPr marL="109728" indent="0">
              <a:buNone/>
            </a:pPr>
            <a:r>
              <a:rPr lang="nl-NL" b="1" dirty="0" smtClean="0">
                <a:solidFill>
                  <a:srgbClr val="00B050"/>
                </a:solidFill>
              </a:rPr>
              <a:t>Groene kaart: klopt</a:t>
            </a:r>
          </a:p>
          <a:p>
            <a:pPr marL="109728" indent="0">
              <a:buNone/>
            </a:pPr>
            <a:r>
              <a:rPr lang="nl-NL" dirty="0" smtClean="0"/>
              <a:t>Rode kaart: klopt niet</a:t>
            </a:r>
            <a:endParaRPr lang="nl-NL" dirty="0"/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Antwoord: Vraag 23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95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K.K. betekent kosten koper.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b="1" dirty="0" smtClean="0">
                <a:solidFill>
                  <a:srgbClr val="00B050"/>
                </a:solidFill>
              </a:rPr>
              <a:t>Groene kaart: Dit klopt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Rode kaart : Dit klopt niet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Antwoord: Vraag </a:t>
            </a:r>
            <a:r>
              <a:rPr lang="nl-NL" dirty="0" smtClean="0"/>
              <a:t>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832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de huurder is de gene die de huur betaalt aan de verhuurder.</a:t>
            </a:r>
          </a:p>
          <a:p>
            <a:endParaRPr lang="nl-NL" dirty="0"/>
          </a:p>
          <a:p>
            <a:pPr marL="109728" indent="0">
              <a:buNone/>
            </a:pPr>
            <a:r>
              <a:rPr lang="nl-NL" dirty="0" smtClean="0"/>
              <a:t>Groene kaart: klopt</a:t>
            </a:r>
          </a:p>
          <a:p>
            <a:pPr marL="109728" indent="0">
              <a:buNone/>
            </a:pPr>
            <a:r>
              <a:rPr lang="nl-NL" dirty="0" smtClean="0"/>
              <a:t>Rode kaart: klopt niet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578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de huurder is de gene die de huur betaalt aan de verhuurder.</a:t>
            </a:r>
          </a:p>
          <a:p>
            <a:endParaRPr lang="nl-NL" dirty="0"/>
          </a:p>
          <a:p>
            <a:pPr marL="109728" indent="0">
              <a:buNone/>
            </a:pPr>
            <a:r>
              <a:rPr lang="nl-NL" b="1" dirty="0" smtClean="0">
                <a:solidFill>
                  <a:srgbClr val="00B050"/>
                </a:solidFill>
              </a:rPr>
              <a:t>Groene kaart: klopt</a:t>
            </a:r>
          </a:p>
          <a:p>
            <a:pPr marL="109728" indent="0">
              <a:buNone/>
            </a:pPr>
            <a:r>
              <a:rPr lang="nl-NL" dirty="0" smtClean="0"/>
              <a:t>Rode kaart: klopt niet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Antwoord: Vraag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223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Klein onderhoud betaalt de huurder.</a:t>
            </a:r>
          </a:p>
          <a:p>
            <a:endParaRPr lang="nl-NL" dirty="0"/>
          </a:p>
          <a:p>
            <a:pPr marL="109728" indent="0">
              <a:buNone/>
            </a:pPr>
            <a:r>
              <a:rPr lang="nl-NL" dirty="0" smtClean="0"/>
              <a:t>Groene kaart: klopt</a:t>
            </a:r>
          </a:p>
          <a:p>
            <a:pPr marL="109728" indent="0">
              <a:buNone/>
            </a:pPr>
            <a:r>
              <a:rPr lang="nl-NL" dirty="0" smtClean="0"/>
              <a:t>Rode kaart: klopt niet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</a:t>
            </a:r>
            <a:r>
              <a:rPr lang="nl-NL" dirty="0" smtClean="0"/>
              <a:t>3</a:t>
            </a:r>
            <a:endParaRPr lang="nl-NL" dirty="0"/>
          </a:p>
        </p:txBody>
      </p:sp>
      <p:pic>
        <p:nvPicPr>
          <p:cNvPr id="4" name="petje op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547664" y="450912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3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Vraag: Klein onderhoud betaalt de huurder.</a:t>
            </a:r>
          </a:p>
          <a:p>
            <a:endParaRPr lang="nl-NL" dirty="0"/>
          </a:p>
          <a:p>
            <a:pPr marL="109728" indent="0">
              <a:buNone/>
            </a:pPr>
            <a:r>
              <a:rPr lang="nl-NL" b="1" dirty="0" smtClean="0">
                <a:solidFill>
                  <a:srgbClr val="00B050"/>
                </a:solidFill>
              </a:rPr>
              <a:t>Groene kaart: klopt</a:t>
            </a:r>
          </a:p>
          <a:p>
            <a:pPr marL="109728" indent="0">
              <a:buNone/>
            </a:pPr>
            <a:r>
              <a:rPr lang="nl-NL" dirty="0" smtClean="0"/>
              <a:t>Rode kaart: klopt niet</a:t>
            </a:r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Antwoord: Vraag 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735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186</TotalTime>
  <Words>1069</Words>
  <Application>Microsoft Office PowerPoint</Application>
  <PresentationFormat>Diavoorstelling (4:3)</PresentationFormat>
  <Paragraphs>194</Paragraphs>
  <Slides>49</Slides>
  <Notes>0</Notes>
  <HiddenSlides>0</HiddenSlides>
  <MMClips>23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49</vt:i4>
      </vt:variant>
    </vt:vector>
  </HeadingPairs>
  <TitlesOfParts>
    <vt:vector size="50" baseType="lpstr">
      <vt:lpstr>Concours</vt:lpstr>
      <vt:lpstr>QUIZ PETJE OP, PETJE AF</vt:lpstr>
      <vt:lpstr>Spelregels</vt:lpstr>
      <vt:lpstr>Voorbeeld</vt:lpstr>
      <vt:lpstr>Vraag 1</vt:lpstr>
      <vt:lpstr>Antwoord: Vraag 1</vt:lpstr>
      <vt:lpstr>Vraag 2</vt:lpstr>
      <vt:lpstr>Antwoord: Vraag 2</vt:lpstr>
      <vt:lpstr>Vraag 3</vt:lpstr>
      <vt:lpstr>Antwoord: Vraag 3</vt:lpstr>
      <vt:lpstr>Vraag 4</vt:lpstr>
      <vt:lpstr>Antwoord: Vraag 4</vt:lpstr>
      <vt:lpstr>Vraag 5 </vt:lpstr>
      <vt:lpstr>Antwoord: Vraag 5 </vt:lpstr>
      <vt:lpstr>Vraag 6</vt:lpstr>
      <vt:lpstr>Antwoord: Vraag 6</vt:lpstr>
      <vt:lpstr>Vraag 7</vt:lpstr>
      <vt:lpstr>Antwoord: Vraag 7</vt:lpstr>
      <vt:lpstr>Vraag 8 </vt:lpstr>
      <vt:lpstr>Antwoord: Vraag 8 </vt:lpstr>
      <vt:lpstr>Vraag 9</vt:lpstr>
      <vt:lpstr>Antwoord: Vraag 9</vt:lpstr>
      <vt:lpstr>Vraag 10</vt:lpstr>
      <vt:lpstr>Antwoord: Vraag 10</vt:lpstr>
      <vt:lpstr>Vraag 11</vt:lpstr>
      <vt:lpstr>Antwoord: Vraag 11</vt:lpstr>
      <vt:lpstr>Vraag 12</vt:lpstr>
      <vt:lpstr>Antwoord: Vraag 12</vt:lpstr>
      <vt:lpstr>Vraag 13</vt:lpstr>
      <vt:lpstr>Antwoord: Vraag 13</vt:lpstr>
      <vt:lpstr>Vraag 14</vt:lpstr>
      <vt:lpstr>Antwoord: Vraag 14</vt:lpstr>
      <vt:lpstr>Vraag 15</vt:lpstr>
      <vt:lpstr>Antwoord: Vraag 15</vt:lpstr>
      <vt:lpstr>Vraag 16</vt:lpstr>
      <vt:lpstr>Antwoord: Vraag 16</vt:lpstr>
      <vt:lpstr>Vraag 17</vt:lpstr>
      <vt:lpstr>Antwoord: Vraag 17</vt:lpstr>
      <vt:lpstr>Vraag 18</vt:lpstr>
      <vt:lpstr>Antwoord: Vraag 18</vt:lpstr>
      <vt:lpstr>Vraag 19</vt:lpstr>
      <vt:lpstr>Antwoord: Vraag 19</vt:lpstr>
      <vt:lpstr>Vraag 20</vt:lpstr>
      <vt:lpstr>Antwoord: Vraag 20</vt:lpstr>
      <vt:lpstr>Vraag 21</vt:lpstr>
      <vt:lpstr>Antwoord: Vraag 21</vt:lpstr>
      <vt:lpstr>Vraag 22</vt:lpstr>
      <vt:lpstr>Antwoord: Vraag 22</vt:lpstr>
      <vt:lpstr>Vraag 23</vt:lpstr>
      <vt:lpstr>Antwoord: Vraag 23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PETJE OP, PETJE AF</dc:title>
  <dc:creator>Leennt</dc:creator>
  <cp:lastModifiedBy>sjoerd</cp:lastModifiedBy>
  <cp:revision>38</cp:revision>
  <dcterms:created xsi:type="dcterms:W3CDTF">2012-02-09T08:04:16Z</dcterms:created>
  <dcterms:modified xsi:type="dcterms:W3CDTF">2014-01-24T13:21:33Z</dcterms:modified>
</cp:coreProperties>
</file>