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72" r:id="rId3"/>
    <p:sldId id="265" r:id="rId4"/>
    <p:sldId id="258" r:id="rId5"/>
    <p:sldId id="260" r:id="rId6"/>
    <p:sldId id="261" r:id="rId7"/>
    <p:sldId id="262" r:id="rId8"/>
    <p:sldId id="266" r:id="rId9"/>
    <p:sldId id="267" r:id="rId10"/>
    <p:sldId id="270" r:id="rId11"/>
    <p:sldId id="268" r:id="rId12"/>
    <p:sldId id="269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04E46-8D28-40F5-B650-F6C1982A35D2}" type="datetimeFigureOut">
              <a:rPr lang="nl-NL" smtClean="0"/>
              <a:pPr/>
              <a:t>1-12-2013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0F2B9-2B15-477D-85EE-5AFC29134D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51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dirty="0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12/1/2013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YZcFrBKKCk&amp;feature=related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uto-Ongeluk%20Iris%20-%20DASCVN%20(1)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Bom%20in%20eend%20-%20OHRA%20commercial%20-%20Autoverzekering.mp4" TargetMode="External"/><Relationship Id="rId2" Type="http://schemas.openxmlformats.org/officeDocument/2006/relationships/hyperlink" Target="OHRA%20Verzekeringen%20Reclame%20-%20Auto%20ongeluk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4164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latin typeface="Berlin Sans FB" pitchFamily="34" charset="0"/>
              </a:rPr>
              <a:t>Verzekeren</a:t>
            </a:r>
            <a:endParaRPr lang="nl-NL" sz="6000" dirty="0">
              <a:latin typeface="Berlin Sans FB" pitchFamily="34" charset="0"/>
            </a:endParaRPr>
          </a:p>
        </p:txBody>
      </p:sp>
      <p:pic>
        <p:nvPicPr>
          <p:cNvPr id="1026" name="Picture 2" descr="http://www.ontdeknederland.org/contents/library/35/ls_won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143800" cy="4460976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3214678" y="6596390"/>
            <a:ext cx="714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hlinkClick r:id="rId3"/>
              </a:rPr>
              <a:t>http://www.youtube.com/watch?v=0YZcFrBKKCk&amp;feature=related</a:t>
            </a:r>
            <a:endParaRPr lang="nl-NL" sz="1400" dirty="0" smtClean="0"/>
          </a:p>
          <a:p>
            <a:endParaRPr lang="nl-NL" sz="1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hlinkClick r:id="rId2" action="ppaction://hlinkfile"/>
              </a:rPr>
              <a:t>Auto verzekering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1132"/>
            <a:ext cx="6480720" cy="4342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254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WA-dekking (verplicht):</a:t>
            </a:r>
          </a:p>
          <a:p>
            <a:pPr lvl="1"/>
            <a:r>
              <a:rPr lang="nl-NL" dirty="0" smtClean="0"/>
              <a:t>Vergoed de schade die jij aanricht bij een ander.</a:t>
            </a:r>
          </a:p>
          <a:p>
            <a:pPr marL="393192" lvl="1" indent="0">
              <a:buNone/>
            </a:pPr>
            <a:endParaRPr lang="nl-NL" dirty="0"/>
          </a:p>
          <a:p>
            <a:r>
              <a:rPr lang="nl-NL" dirty="0"/>
              <a:t>WA + Beperkt casco</a:t>
            </a:r>
          </a:p>
          <a:p>
            <a:pPr lvl="1"/>
            <a:r>
              <a:rPr lang="nl-NL" dirty="0"/>
              <a:t>WA-dekking + </a:t>
            </a:r>
            <a:r>
              <a:rPr lang="nl-NL" b="1" dirty="0" smtClean="0"/>
              <a:t>Schade aan de eigen auto door brand, vernieling en diefstal.</a:t>
            </a:r>
            <a:endParaRPr lang="nl-NL" b="1" dirty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Autoverzekering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24888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sz="2400" dirty="0" err="1"/>
              <a:t>All</a:t>
            </a:r>
            <a:r>
              <a:rPr lang="nl-NL" sz="2400" dirty="0"/>
              <a:t> Risk (WA + compleet casco)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WA-dekking + beperkt casco + </a:t>
            </a:r>
            <a:r>
              <a:rPr lang="nl-NL" sz="2000" b="1" dirty="0"/>
              <a:t>schade aan eigen auto door aanrijding, slippen, omslaan, van de weg of te water raken.</a:t>
            </a:r>
          </a:p>
          <a:p>
            <a:pPr lvl="1">
              <a:lnSpc>
                <a:spcPct val="90000"/>
              </a:lnSpc>
            </a:pPr>
            <a:endParaRPr lang="nl-NL" sz="2000" b="1" dirty="0"/>
          </a:p>
          <a:p>
            <a:pPr>
              <a:lnSpc>
                <a:spcPct val="90000"/>
              </a:lnSpc>
            </a:pPr>
            <a:r>
              <a:rPr lang="nl-NL" sz="2400" dirty="0" smtClean="0"/>
              <a:t> hoogte van de Premie </a:t>
            </a:r>
            <a:r>
              <a:rPr lang="nl-NL" sz="2400" dirty="0"/>
              <a:t>o.a. afhankelijk van: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Gekozen </a:t>
            </a:r>
            <a:r>
              <a:rPr lang="nl-NL" sz="2000" dirty="0" smtClean="0"/>
              <a:t>dekking </a:t>
            </a:r>
            <a:r>
              <a:rPr lang="nl-NL" sz="2000" dirty="0" smtClean="0">
                <a:sym typeface="Wingdings" pitchFamily="2" charset="2"/>
              </a:rPr>
              <a:t> allrisk heeft een hogere premie dan WA-dekking</a:t>
            </a:r>
            <a:endParaRPr lang="nl-NL" sz="2000" dirty="0"/>
          </a:p>
          <a:p>
            <a:pPr lvl="1">
              <a:lnSpc>
                <a:spcPct val="90000"/>
              </a:lnSpc>
            </a:pPr>
            <a:r>
              <a:rPr lang="nl-NL" sz="2000" dirty="0"/>
              <a:t>Oorspronkelijke cataloguswaarde van de auto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Aantal schadevrije jaren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Leeftijd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Bouwjaar auto</a:t>
            </a:r>
          </a:p>
          <a:p>
            <a:pPr lvl="1">
              <a:lnSpc>
                <a:spcPct val="90000"/>
              </a:lnSpc>
            </a:pPr>
            <a:r>
              <a:rPr lang="nl-NL" sz="2000" dirty="0"/>
              <a:t>Soort auto (Golf GTI, Audi A4 2.5 TDI of Citroën C1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Autoverzekering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0453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Aansprakelijkheidsverzekering voor particulieren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		</a:t>
            </a:r>
            <a:r>
              <a:rPr lang="nl-NL" sz="2400" dirty="0" smtClean="0"/>
              <a:t>Een verzekering tegen de aansprakelijkheid 	voor de schade die is toegebracht aan 	anderen.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i="1" dirty="0" smtClean="0"/>
              <a:t>Bijvoorbeeld als je een bal door de ruit van de buurman schiet. </a:t>
            </a:r>
            <a:endParaRPr lang="nl-NL" sz="2400" i="1" dirty="0" smtClean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654164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latin typeface="Berlin Sans FB" pitchFamily="34" charset="0"/>
              </a:rPr>
              <a:t>AVP verzekering</a:t>
            </a:r>
            <a:endParaRPr lang="nl-NL" sz="6000" dirty="0">
              <a:latin typeface="Berlin Sans FB" pitchFamily="34" charset="0"/>
            </a:endParaRPr>
          </a:p>
        </p:txBody>
      </p:sp>
      <p:sp>
        <p:nvSpPr>
          <p:cNvPr id="5" name="Gebogen PIJL-OMHOOG 4"/>
          <p:cNvSpPr/>
          <p:nvPr/>
        </p:nvSpPr>
        <p:spPr>
          <a:xfrm rot="5400000">
            <a:off x="553613" y="2089540"/>
            <a:ext cx="750098" cy="571504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 risico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8229600" cy="213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539552" y="134076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b="1" dirty="0"/>
              <a:t>Eigen risico</a:t>
            </a:r>
          </a:p>
          <a:p>
            <a:pPr>
              <a:buNone/>
            </a:pPr>
            <a:r>
              <a:rPr lang="nl-NL" dirty="0" smtClean="0"/>
              <a:t>Gedeelte dat de verzekeraar niet vergoedt!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4846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Introductie:</a:t>
            </a:r>
          </a:p>
          <a:p>
            <a:endParaRPr lang="nl-NL" dirty="0"/>
          </a:p>
          <a:p>
            <a:r>
              <a:rPr lang="nl-NL" dirty="0" smtClean="0">
                <a:hlinkClick r:id="rId2" action="ppaction://hlinkfile"/>
              </a:rPr>
              <a:t>1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>
                <a:hlinkClick r:id="rId3" action="ppaction://hlinkfile"/>
              </a:rPr>
              <a:t>2</a:t>
            </a:r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439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verzekeringen ken je?</a:t>
            </a:r>
          </a:p>
          <a:p>
            <a:r>
              <a:rPr lang="nl-NL" dirty="0" smtClean="0"/>
              <a:t>Waarvoor ben je bij die verzekeringen verzekerd</a:t>
            </a:r>
            <a:r>
              <a:rPr lang="nl-NL" dirty="0" smtClean="0"/>
              <a:t>?</a:t>
            </a: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Verzekeren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88621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4164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latin typeface="Berlin Sans FB" pitchFamily="34" charset="0"/>
              </a:rPr>
              <a:t>mijn huis verzekeren</a:t>
            </a:r>
            <a:endParaRPr lang="nl-NL" sz="6000" dirty="0">
              <a:latin typeface="Berlin Sans FB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85786" y="1857364"/>
            <a:ext cx="278608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chemeClr val="tx1"/>
                </a:solidFill>
              </a:rPr>
              <a:t>opstalverzekering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5143504" y="1857364"/>
            <a:ext cx="2786082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u="sng" dirty="0" smtClean="0">
                <a:solidFill>
                  <a:schemeClr val="tx1"/>
                </a:solidFill>
              </a:rPr>
              <a:t>in</a:t>
            </a:r>
            <a:r>
              <a:rPr lang="nl-NL" sz="2000" b="1" dirty="0" smtClean="0">
                <a:solidFill>
                  <a:schemeClr val="tx1"/>
                </a:solidFill>
              </a:rPr>
              <a:t>boedelverzekering</a:t>
            </a:r>
            <a:endParaRPr lang="nl-NL" sz="2000" b="1" dirty="0">
              <a:solidFill>
                <a:schemeClr val="tx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14348" y="271462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Verzekering tegen de schade aan een woning door brand, storm en bliksem.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5072066" y="2714620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Verzekering tegen de schade aan de duurzame spullen </a:t>
            </a:r>
            <a:r>
              <a:rPr lang="nl-NL" b="1" u="sng" dirty="0" smtClean="0"/>
              <a:t>in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een woning door inbraak of brand.</a:t>
            </a:r>
            <a:endParaRPr lang="nl-NL" dirty="0"/>
          </a:p>
        </p:txBody>
      </p:sp>
      <p:pic>
        <p:nvPicPr>
          <p:cNvPr id="1026" name="Picture 2" descr="http://www.onregelmatigheden.nl/images/hu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3380"/>
            <a:ext cx="2722550" cy="2115146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5072066" y="4643446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Bijvoorbeeld:</a:t>
            </a:r>
          </a:p>
          <a:p>
            <a:pPr>
              <a:buFontTx/>
              <a:buChar char="-"/>
            </a:pPr>
            <a:r>
              <a:rPr lang="nl-NL" dirty="0" smtClean="0"/>
              <a:t>Meubels</a:t>
            </a:r>
          </a:p>
          <a:p>
            <a:pPr>
              <a:buFontTx/>
              <a:buChar char="-"/>
            </a:pPr>
            <a:r>
              <a:rPr lang="nl-NL" dirty="0" smtClean="0"/>
              <a:t>Pannen</a:t>
            </a:r>
          </a:p>
          <a:p>
            <a:pPr>
              <a:buFontTx/>
              <a:buChar char="-"/>
            </a:pPr>
            <a:r>
              <a:rPr lang="nl-NL" dirty="0" smtClean="0"/>
              <a:t>Kleding</a:t>
            </a:r>
          </a:p>
          <a:p>
            <a:pPr>
              <a:buFontTx/>
              <a:buChar char="-"/>
            </a:pPr>
            <a:r>
              <a:rPr lang="nl-NL" dirty="0" smtClean="0"/>
              <a:t>Elektronica etc. </a:t>
            </a:r>
            <a:endParaRPr lang="nl-NL" dirty="0"/>
          </a:p>
        </p:txBody>
      </p:sp>
      <p:cxnSp>
        <p:nvCxnSpPr>
          <p:cNvPr id="13" name="Rechte verbindingslijn met pijl 12"/>
          <p:cNvCxnSpPr/>
          <p:nvPr/>
        </p:nvCxnSpPr>
        <p:spPr>
          <a:xfrm rot="5400000">
            <a:off x="6394463" y="4178305"/>
            <a:ext cx="50006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toptotaal.nl/images/stories/inricht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4071966" cy="20953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54164"/>
          </a:xfrm>
        </p:spPr>
        <p:txBody>
          <a:bodyPr>
            <a:normAutofit/>
          </a:bodyPr>
          <a:lstStyle/>
          <a:p>
            <a:pPr algn="ctr"/>
            <a:r>
              <a:rPr lang="nl-NL" sz="6000" dirty="0" smtClean="0">
                <a:latin typeface="Berlin Sans FB" pitchFamily="34" charset="0"/>
              </a:rPr>
              <a:t>inboedelverzekering</a:t>
            </a:r>
            <a:endParaRPr lang="nl-NL" sz="6000" dirty="0">
              <a:latin typeface="Berlin Sans FB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57224" y="1571612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	Vergoedt de schade aan alles wat zich in een huis 	bevindt. 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pPr>
              <a:buFontTx/>
              <a:buChar char="-"/>
            </a:pPr>
            <a:r>
              <a:rPr lang="nl-NL" sz="2000" dirty="0" smtClean="0"/>
              <a:t> Je betaald per maand, kwartaal of jaar </a:t>
            </a:r>
            <a:r>
              <a:rPr lang="nl-NL" sz="2000" b="1" dirty="0" smtClean="0"/>
              <a:t>premie</a:t>
            </a:r>
          </a:p>
          <a:p>
            <a:endParaRPr lang="nl-NL" sz="2000" b="1" dirty="0" smtClean="0"/>
          </a:p>
          <a:p>
            <a:pPr>
              <a:buFontTx/>
              <a:buChar char="-"/>
            </a:pPr>
            <a:r>
              <a:rPr lang="nl-NL" sz="2000" b="1" dirty="0" smtClean="0"/>
              <a:t> </a:t>
            </a:r>
            <a:r>
              <a:rPr lang="nl-NL" sz="2000" dirty="0" smtClean="0"/>
              <a:t>Je bent verzekerd tegen schade (afgesproken in de    </a:t>
            </a:r>
          </a:p>
          <a:p>
            <a:r>
              <a:rPr lang="nl-NL" sz="2000" dirty="0" smtClean="0"/>
              <a:t>   overeenkomst) </a:t>
            </a:r>
            <a:endParaRPr lang="nl-NL" sz="2000" b="1" dirty="0"/>
          </a:p>
        </p:txBody>
      </p:sp>
      <p:sp>
        <p:nvSpPr>
          <p:cNvPr id="7" name="Gebogen PIJL-OMHOOG 6"/>
          <p:cNvSpPr/>
          <p:nvPr/>
        </p:nvSpPr>
        <p:spPr>
          <a:xfrm rot="5400000">
            <a:off x="1089397" y="1339439"/>
            <a:ext cx="535785" cy="571504"/>
          </a:xfrm>
          <a:prstGeom prst="bent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>
              <a:buNone/>
            </a:pPr>
            <a:r>
              <a:rPr lang="nl-NL" dirty="0" smtClean="0"/>
              <a:t>1. Maak foto’s van de schade</a:t>
            </a:r>
          </a:p>
          <a:p>
            <a:pPr marL="624078" indent="-514350">
              <a:buAutoNum type="arabicPeriod"/>
            </a:pPr>
            <a:endParaRPr lang="nl-NL" dirty="0" smtClean="0"/>
          </a:p>
          <a:p>
            <a:pPr marL="624078" indent="-514350">
              <a:buNone/>
            </a:pPr>
            <a:r>
              <a:rPr lang="nl-NL" dirty="0" smtClean="0"/>
              <a:t>2. Bezoek van een expert </a:t>
            </a:r>
            <a:br>
              <a:rPr lang="nl-NL" dirty="0" smtClean="0"/>
            </a:br>
            <a:r>
              <a:rPr lang="nl-NL" sz="2400" dirty="0" smtClean="0"/>
              <a:t>rapport:</a:t>
            </a:r>
          </a:p>
          <a:p>
            <a:pPr marL="450850" indent="-341313">
              <a:buNone/>
            </a:pPr>
            <a:r>
              <a:rPr lang="nl-NL" sz="2400" dirty="0" smtClean="0"/>
              <a:t>	  - de nieuwwaarde </a:t>
            </a:r>
          </a:p>
          <a:p>
            <a:pPr marL="450850" indent="-341313">
              <a:buNone/>
            </a:pPr>
            <a:r>
              <a:rPr lang="nl-NL" sz="2400" dirty="0" smtClean="0"/>
              <a:t>	  - de dagwaarde </a:t>
            </a:r>
          </a:p>
          <a:p>
            <a:pPr marL="450850" indent="-341313">
              <a:buNone/>
            </a:pPr>
            <a:r>
              <a:rPr lang="nl-NL" sz="2400" dirty="0" smtClean="0"/>
              <a:t> 	  - de waarde van de restanten</a:t>
            </a:r>
          </a:p>
          <a:p>
            <a:pPr marL="450850" indent="-341313">
              <a:buNone/>
            </a:pPr>
            <a:r>
              <a:rPr lang="nl-NL" sz="2400" dirty="0" smtClean="0"/>
              <a:t>	  - de herstelkosten</a:t>
            </a:r>
          </a:p>
          <a:p>
            <a:pPr marL="450850" indent="-341313">
              <a:buNone/>
            </a:pPr>
            <a:endParaRPr lang="nl-NL" sz="2400" dirty="0" smtClean="0"/>
          </a:p>
          <a:p>
            <a:pPr marL="450850" indent="-341313">
              <a:buNone/>
            </a:pPr>
            <a:r>
              <a:rPr lang="nl-NL" dirty="0" smtClean="0"/>
              <a:t>2. Vaststelling vergoeding </a:t>
            </a:r>
          </a:p>
          <a:p>
            <a:pPr marL="450850" indent="-341313">
              <a:buNone/>
            </a:pPr>
            <a:endParaRPr lang="nl-NL" dirty="0" smtClean="0"/>
          </a:p>
          <a:p>
            <a:pPr marL="450850" indent="-341313">
              <a:buNone/>
            </a:pPr>
            <a:r>
              <a:rPr lang="nl-NL" dirty="0" smtClean="0"/>
              <a:t>3. Uitbetaling door verzekeringsmaatschappij</a:t>
            </a:r>
          </a:p>
          <a:p>
            <a:pPr marL="450850" indent="-341313">
              <a:buNone/>
            </a:pPr>
            <a:endParaRPr lang="nl-NL" sz="2400" dirty="0"/>
          </a:p>
        </p:txBody>
      </p:sp>
      <p:pic>
        <p:nvPicPr>
          <p:cNvPr id="17410" name="Picture 2" descr="http://brandweeroudenbosch.web-log.nl/photos/uncategorized/woningbrand_lariksstraat_1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65915" cy="5261918"/>
          </a:xfrm>
          <a:prstGeom prst="rect">
            <a:avLst/>
          </a:prstGeom>
          <a:noFill/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1654164"/>
          </a:xfrm>
        </p:spPr>
        <p:txBody>
          <a:bodyPr>
            <a:normAutofit/>
          </a:bodyPr>
          <a:lstStyle/>
          <a:p>
            <a:pPr algn="ctr"/>
            <a:r>
              <a:rPr lang="nl-NL" sz="4600" dirty="0" smtClean="0">
                <a:latin typeface="Berlin Sans FB" pitchFamily="34" charset="0"/>
              </a:rPr>
              <a:t>Hoe wordt de schade geregeld? </a:t>
            </a:r>
            <a:endParaRPr lang="nl-NL" sz="46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b="1" u="sng" dirty="0" smtClean="0"/>
          </a:p>
          <a:p>
            <a:pPr>
              <a:buNone/>
            </a:pPr>
            <a:r>
              <a:rPr lang="nl-NL" b="1" u="sng" dirty="0" smtClean="0"/>
              <a:t>Onder</a:t>
            </a:r>
            <a:r>
              <a:rPr lang="nl-NL" b="1" dirty="0" smtClean="0"/>
              <a:t>verzekering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dirty="0" smtClean="0"/>
              <a:t>Inboedel voor een te laag bedrag verzekerd</a:t>
            </a:r>
          </a:p>
          <a:p>
            <a:pPr>
              <a:buNone/>
            </a:pPr>
            <a:r>
              <a:rPr lang="nl-NL" sz="2400" dirty="0" smtClean="0"/>
              <a:t>	(door </a:t>
            </a:r>
            <a:r>
              <a:rPr lang="nl-NL" sz="2400" dirty="0" err="1" smtClean="0"/>
              <a:t>bijv</a:t>
            </a:r>
            <a:r>
              <a:rPr lang="nl-NL" sz="2400" dirty="0" smtClean="0"/>
              <a:t>: spullen bij kopen zonder het verzekerde bedrag te verhogen)</a:t>
            </a:r>
          </a:p>
          <a:p>
            <a:pPr>
              <a:buNone/>
            </a:pPr>
            <a:endParaRPr lang="nl-NL" sz="2400" b="1" dirty="0" smtClean="0"/>
          </a:p>
          <a:p>
            <a:pPr>
              <a:buNone/>
            </a:pPr>
            <a:r>
              <a:rPr lang="nl-NL" sz="2400" b="1" u="sng" dirty="0" smtClean="0"/>
              <a:t>Over</a:t>
            </a:r>
            <a:r>
              <a:rPr lang="nl-NL" sz="2400" b="1" dirty="0" smtClean="0"/>
              <a:t>verzekering</a:t>
            </a:r>
          </a:p>
          <a:p>
            <a:pPr>
              <a:buNone/>
            </a:pPr>
            <a:r>
              <a:rPr lang="nl-NL" sz="2400" b="1" dirty="0" smtClean="0"/>
              <a:t>	</a:t>
            </a:r>
            <a:r>
              <a:rPr lang="nl-NL" sz="2400" dirty="0" smtClean="0"/>
              <a:t>Inboedel voor een te hoog bedrag verzekerd </a:t>
            </a:r>
            <a:endParaRPr lang="nl-NL" sz="2400" b="1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0" y="285728"/>
            <a:ext cx="8929718" cy="1654164"/>
          </a:xfrm>
        </p:spPr>
        <p:txBody>
          <a:bodyPr>
            <a:normAutofit/>
          </a:bodyPr>
          <a:lstStyle/>
          <a:p>
            <a:pPr algn="ctr"/>
            <a:r>
              <a:rPr lang="nl-NL" sz="4600" i="1" dirty="0" smtClean="0">
                <a:latin typeface="Berlin Sans FB" pitchFamily="34" charset="0"/>
              </a:rPr>
              <a:t>onder</a:t>
            </a:r>
            <a:r>
              <a:rPr lang="nl-NL" sz="4600" dirty="0" smtClean="0">
                <a:latin typeface="Berlin Sans FB" pitchFamily="34" charset="0"/>
              </a:rPr>
              <a:t>verzekering</a:t>
            </a:r>
            <a:br>
              <a:rPr lang="nl-NL" sz="4600" dirty="0" smtClean="0">
                <a:latin typeface="Berlin Sans FB" pitchFamily="34" charset="0"/>
              </a:rPr>
            </a:br>
            <a:r>
              <a:rPr lang="nl-NL" sz="4600" i="1" dirty="0" smtClean="0">
                <a:latin typeface="Berlin Sans FB" pitchFamily="34" charset="0"/>
              </a:rPr>
              <a:t>over</a:t>
            </a:r>
            <a:r>
              <a:rPr lang="nl-NL" sz="4600" dirty="0" smtClean="0">
                <a:latin typeface="Berlin Sans FB" pitchFamily="34" charset="0"/>
              </a:rPr>
              <a:t>verzekering</a:t>
            </a:r>
            <a:endParaRPr lang="nl-NL" sz="4600" dirty="0">
              <a:latin typeface="Berlin Sans FB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nl-NL" dirty="0"/>
              <a:t>Onderverzekering</a:t>
            </a:r>
          </a:p>
          <a:p>
            <a:pPr lvl="1">
              <a:buNone/>
              <a:defRPr/>
            </a:pPr>
            <a:endParaRPr lang="nl-NL" sz="1200" dirty="0"/>
          </a:p>
          <a:p>
            <a:pPr lvl="1">
              <a:buNone/>
              <a:defRPr/>
            </a:pPr>
            <a:r>
              <a:rPr lang="nl-NL" sz="1800" dirty="0"/>
              <a:t>Verzekerde som</a:t>
            </a:r>
          </a:p>
          <a:p>
            <a:pPr lvl="1">
              <a:buNone/>
              <a:defRPr/>
            </a:pPr>
            <a:r>
              <a:rPr lang="nl-NL" sz="1800" u="sng" dirty="0"/>
              <a:t>				</a:t>
            </a:r>
            <a:r>
              <a:rPr lang="nl-NL" sz="1800" dirty="0"/>
              <a:t> X schade = uitkering</a:t>
            </a:r>
          </a:p>
          <a:p>
            <a:pPr lvl="1">
              <a:buNone/>
              <a:defRPr/>
            </a:pPr>
            <a:r>
              <a:rPr lang="nl-NL" sz="1800" dirty="0"/>
              <a:t>Werkelijke waarde</a:t>
            </a:r>
          </a:p>
          <a:p>
            <a:pPr>
              <a:buNone/>
              <a:defRPr/>
            </a:pPr>
            <a:endParaRPr lang="nl-NL" sz="1800" u="sng" dirty="0"/>
          </a:p>
          <a:p>
            <a:pPr>
              <a:buNone/>
              <a:defRPr/>
            </a:pPr>
            <a:r>
              <a:rPr lang="nl-NL" sz="1800" u="sng" dirty="0"/>
              <a:t>Voorbeeld:</a:t>
            </a:r>
            <a:endParaRPr lang="nl-NL" sz="1800" dirty="0"/>
          </a:p>
          <a:p>
            <a:pPr>
              <a:buNone/>
              <a:defRPr/>
            </a:pPr>
            <a:r>
              <a:rPr lang="nl-NL" sz="1800" dirty="0"/>
              <a:t>Inboedel verzekerd voor	</a:t>
            </a:r>
            <a:r>
              <a:rPr lang="nl-NL" sz="1800" dirty="0" smtClean="0"/>
              <a:t>EUR </a:t>
            </a:r>
            <a:r>
              <a:rPr lang="nl-NL" sz="1800" dirty="0"/>
              <a:t>36.000,-</a:t>
            </a:r>
          </a:p>
          <a:p>
            <a:pPr>
              <a:buNone/>
              <a:defRPr/>
            </a:pPr>
            <a:r>
              <a:rPr lang="nl-NL" sz="1800" dirty="0"/>
              <a:t>Bij schade werkelijke waarde:	EUR 45.000,-</a:t>
            </a:r>
          </a:p>
          <a:p>
            <a:pPr>
              <a:buNone/>
              <a:defRPr/>
            </a:pPr>
            <a:r>
              <a:rPr lang="nl-NL" sz="1800" dirty="0"/>
              <a:t>Schadebedrag			EUR 4.500,-</a:t>
            </a:r>
          </a:p>
          <a:p>
            <a:pPr>
              <a:buNone/>
              <a:defRPr/>
            </a:pPr>
            <a:endParaRPr lang="nl-NL" sz="1200" dirty="0"/>
          </a:p>
          <a:p>
            <a:pPr>
              <a:buNone/>
              <a:defRPr/>
            </a:pPr>
            <a:r>
              <a:rPr lang="nl-NL" sz="1800" dirty="0"/>
              <a:t>Dus:</a:t>
            </a:r>
          </a:p>
          <a:p>
            <a:pPr>
              <a:buNone/>
              <a:defRPr/>
            </a:pPr>
            <a:r>
              <a:rPr lang="nl-NL" sz="1800" dirty="0"/>
              <a:t>(EUR 36.000 / EUR 45.000) X EUR 4.500 = </a:t>
            </a:r>
            <a:r>
              <a:rPr lang="nl-NL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EUR 3.600,-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onderverzekering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5658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nl-NL" dirty="0"/>
              <a:t>Oververzekering</a:t>
            </a:r>
          </a:p>
          <a:p>
            <a:pPr lvl="1">
              <a:lnSpc>
                <a:spcPct val="90000"/>
              </a:lnSpc>
              <a:buNone/>
              <a:defRPr/>
            </a:pPr>
            <a:endParaRPr lang="nl-NL" sz="1200" dirty="0"/>
          </a:p>
          <a:p>
            <a:pPr lvl="1">
              <a:lnSpc>
                <a:spcPct val="90000"/>
              </a:lnSpc>
              <a:buNone/>
              <a:defRPr/>
            </a:pPr>
            <a:r>
              <a:rPr lang="nl-NL" sz="1800" dirty="0"/>
              <a:t>Verzekerde som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nl-NL" sz="1800" u="sng" dirty="0"/>
              <a:t>				</a:t>
            </a:r>
            <a:r>
              <a:rPr lang="nl-NL" sz="1800" dirty="0"/>
              <a:t> X schade = uitkering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nl-NL" sz="1800" dirty="0"/>
              <a:t>Werkelijke waarde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sz="1800" u="sng" dirty="0"/>
          </a:p>
          <a:p>
            <a:pPr>
              <a:lnSpc>
                <a:spcPct val="90000"/>
              </a:lnSpc>
              <a:buNone/>
              <a:defRPr/>
            </a:pPr>
            <a:r>
              <a:rPr lang="nl-NL" sz="1800" u="sng" dirty="0"/>
              <a:t>Voorbeeld:</a:t>
            </a:r>
            <a:endParaRPr lang="nl-NL" sz="1800" dirty="0"/>
          </a:p>
          <a:p>
            <a:pPr>
              <a:lnSpc>
                <a:spcPct val="90000"/>
              </a:lnSpc>
              <a:buNone/>
              <a:defRPr/>
            </a:pPr>
            <a:r>
              <a:rPr lang="nl-NL" sz="1800" dirty="0"/>
              <a:t>Inboedel verzekerd voor	</a:t>
            </a:r>
            <a:r>
              <a:rPr lang="nl-NL" sz="1800" dirty="0" smtClean="0"/>
              <a:t>EUR </a:t>
            </a:r>
            <a:r>
              <a:rPr lang="nl-NL" sz="1800" dirty="0"/>
              <a:t>45.000,-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nl-NL" sz="1800" dirty="0"/>
              <a:t>Bij schade werkelijke waarde:	EUR 36.000,-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nl-NL" sz="1800" dirty="0"/>
              <a:t>Schadebedrag			EUR 4.500,-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sz="1200" dirty="0"/>
          </a:p>
          <a:p>
            <a:pPr>
              <a:lnSpc>
                <a:spcPct val="90000"/>
              </a:lnSpc>
              <a:buNone/>
              <a:defRPr/>
            </a:pPr>
            <a:r>
              <a:rPr lang="nl-NL" sz="1800" dirty="0"/>
              <a:t>Dus: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nl-NL" sz="1800" dirty="0"/>
              <a:t>(EUR 45.000 / EUR 36.000) X EUR 4.500 = </a:t>
            </a:r>
            <a:r>
              <a:rPr lang="nl-NL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EUR 5.625,-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nl-NL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Hogere Uitkering??? Dan bij onderverzekering?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oververzekering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2833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1063</TotalTime>
  <Words>225</Words>
  <Application>Microsoft Office PowerPoint</Application>
  <PresentationFormat>Diavoorstelling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Default Theme</vt:lpstr>
      <vt:lpstr>Verzekeren</vt:lpstr>
      <vt:lpstr>PowerPoint-presentatie</vt:lpstr>
      <vt:lpstr>Verzekeren</vt:lpstr>
      <vt:lpstr>mijn huis verzekeren</vt:lpstr>
      <vt:lpstr>inboedelverzekering</vt:lpstr>
      <vt:lpstr>Hoe wordt de schade geregeld? </vt:lpstr>
      <vt:lpstr>onderverzekering oververzekering</vt:lpstr>
      <vt:lpstr>Voorbeeld onderverzekering</vt:lpstr>
      <vt:lpstr>Voorbeeld oververzekering</vt:lpstr>
      <vt:lpstr>Auto verzekering</vt:lpstr>
      <vt:lpstr>Autoverzekering</vt:lpstr>
      <vt:lpstr>Autoverzekering</vt:lpstr>
      <vt:lpstr>AVP verzekering</vt:lpstr>
      <vt:lpstr>Eigen risico</vt:lpstr>
    </vt:vector>
  </TitlesOfParts>
  <Company>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WONEN</dc:title>
  <dc:creator>Fam van de Brand</dc:creator>
  <cp:lastModifiedBy>sjoerd</cp:lastModifiedBy>
  <cp:revision>94</cp:revision>
  <dcterms:created xsi:type="dcterms:W3CDTF">2010-01-10T15:52:15Z</dcterms:created>
  <dcterms:modified xsi:type="dcterms:W3CDTF">2013-12-01T10:48:06Z</dcterms:modified>
</cp:coreProperties>
</file>